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333" r:id="rId2"/>
    <p:sldId id="324" r:id="rId3"/>
    <p:sldId id="355" r:id="rId4"/>
    <p:sldId id="354" r:id="rId5"/>
    <p:sldId id="358" r:id="rId6"/>
    <p:sldId id="361" r:id="rId7"/>
    <p:sldId id="370" r:id="rId8"/>
    <p:sldId id="371" r:id="rId9"/>
    <p:sldId id="372" r:id="rId10"/>
    <p:sldId id="362" r:id="rId11"/>
    <p:sldId id="369" r:id="rId12"/>
    <p:sldId id="359" r:id="rId13"/>
    <p:sldId id="363" r:id="rId14"/>
    <p:sldId id="364" r:id="rId15"/>
    <p:sldId id="373" r:id="rId16"/>
    <p:sldId id="374" r:id="rId17"/>
    <p:sldId id="34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99"/>
    <a:srgbClr val="008000"/>
    <a:srgbClr val="3399FF"/>
    <a:srgbClr val="BBD88C"/>
    <a:srgbClr val="CCFFCC"/>
    <a:srgbClr val="FFFFCC"/>
    <a:srgbClr val="666699"/>
    <a:srgbClr val="9999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660"/>
  </p:normalViewPr>
  <p:slideViewPr>
    <p:cSldViewPr>
      <p:cViewPr varScale="1">
        <p:scale>
          <a:sx n="68" d="100"/>
          <a:sy n="68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CC56D5E-93C3-4965-8188-E884B3605AC8}" type="datetimeFigureOut">
              <a:rPr lang="hr-HR"/>
              <a:pPr>
                <a:defRPr/>
              </a:pPr>
              <a:t>3.10.2013.</a:t>
            </a:fld>
            <a:endParaRPr lang="hr-HR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34E1424-6E48-4DCD-928D-FFEA518B375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9CCE4AC-76E3-47DE-8AFD-0CB901C4B0BD}" type="datetimeFigureOut">
              <a:rPr lang="hr-HR"/>
              <a:pPr>
                <a:defRPr/>
              </a:pPr>
              <a:t>3.10.2013.</a:t>
            </a:fld>
            <a:endParaRPr lang="hr-H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8AC3849-186C-408B-829E-43E48F10F97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B58B1C-1A68-4C80-94BC-5898E33F4226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7536-E54D-4E2B-A63D-7149AD19C577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D5A3-4440-46B1-8CB2-F88EC466A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74799-9E7D-4F99-9DBA-00CBC167719F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44CE8-E865-4CCF-BC18-5E44E0EB3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ABB0-942B-4504-B37E-56E9B8FA9043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C05DF-C767-4FCF-81E4-87660CDB1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D9F4-5C84-44E1-9FAB-6FF01E98B8E8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BD5F-5685-423C-A919-87F6AB823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0216-4E4D-4E1B-ABB6-7BD5859B766D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35AB6-0915-4724-B5FE-DD3E800A0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7C03D-4A21-47E4-94B4-C59700E66F61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1D266-21C4-41B9-BE59-0DF0F96EE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C3471-DC15-4EF8-9BBF-3827FD0EF765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B0060-1078-40DC-BC00-E4000CB1A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10C53-FF1B-49E3-AE63-70F0CCF304E2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E4B9-9BB0-4893-AFF4-1FBB529CF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6DDB-38C4-44AD-85CB-FEB529CE8509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EE583-DA28-4138-8A48-F4B27475B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00E66-9872-4242-BD99-825796A835EA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30E3-90CB-4F23-9F07-2E2F8319F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CE54C-043B-4310-B537-61B0DA60255E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B7606-8712-41D1-B3FA-9F5981C87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F9660B9-CF64-4AF8-B3E2-43AA20ED8174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9B59092-E947-4ECC-B611-0EA118AAF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07704" y="5517232"/>
            <a:ext cx="5688632" cy="338554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r-HR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ŠIBENIK,  4. </a:t>
            </a:r>
            <a:r>
              <a:rPr lang="hr-HR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listopada</a:t>
            </a:r>
            <a:r>
              <a:rPr lang="hr-HR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2013</a:t>
            </a:r>
            <a:r>
              <a:rPr lang="hr-HR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. </a:t>
            </a:r>
            <a:endParaRPr lang="hr-HR" sz="16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2699792" y="1897087"/>
            <a:ext cx="3786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l-PL" sz="1400" dirty="0">
                <a:solidFill>
                  <a:srgbClr val="000000"/>
                </a:solidFill>
                <a:latin typeface="Segoe UI" pitchFamily="34" charset="0"/>
                <a:ea typeface="Tahoma" pitchFamily="34" charset="0"/>
                <a:cs typeface="Segoe UI" pitchFamily="34" charset="0"/>
              </a:rPr>
              <a:t>Prof. dr. Ivan Martinić</a:t>
            </a:r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1259632" y="1052736"/>
            <a:ext cx="67151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hr-HR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AKTUALNOSTI U PROPISIMA U </a:t>
            </a:r>
          </a:p>
          <a:p>
            <a:pPr algn="ctr" eaLnBrk="0" hangingPunct="0"/>
            <a:r>
              <a:rPr lang="hr-HR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PODRUČJU </a:t>
            </a:r>
            <a:r>
              <a:rPr lang="hr-HR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ŠUMARSTVA I ZAŠTITE </a:t>
            </a:r>
            <a:r>
              <a:rPr lang="hr-HR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PRIRODE </a:t>
            </a:r>
            <a:endParaRPr lang="pl-PL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87438" y="404664"/>
            <a:ext cx="698500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r-HR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HKIŠDT – Program stručnog usavršavanja </a:t>
            </a:r>
            <a:r>
              <a:rPr lang="hr-HR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2013.</a:t>
            </a:r>
            <a:endParaRPr lang="hr-HR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9938" name="Picture 2" descr="http://connectotravel.com/static/files/croatia-destination/sibenik-croat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92896"/>
            <a:ext cx="6648450" cy="28194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romotivnimaterijali.com/images/117490-ma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803748"/>
            <a:ext cx="2857500" cy="2857500"/>
          </a:xfrm>
          <a:prstGeom prst="rect">
            <a:avLst/>
          </a:prstGeom>
          <a:noFill/>
        </p:spPr>
      </p:pic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642938" y="1241465"/>
            <a:ext cx="79295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hr-HR" sz="1600" dirty="0">
                <a:latin typeface="Segoe UI" pitchFamily="34" charset="0"/>
                <a:cs typeface="Segoe UI" pitchFamily="34" charset="0"/>
              </a:rPr>
              <a:t>(</a:t>
            </a:r>
            <a:r>
              <a:rPr lang="hr-HR" sz="1600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600" dirty="0">
                <a:latin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hr-HR" sz="1600" dirty="0">
                <a:latin typeface="Segoe UI" pitchFamily="34" charset="0"/>
                <a:cs typeface="Segoe UI" pitchFamily="34" charset="0"/>
              </a:rPr>
              <a:t>) </a:t>
            </a:r>
            <a:r>
              <a:rPr lang="hr-HR" sz="1600" b="1" dirty="0">
                <a:latin typeface="Segoe UI" pitchFamily="34" charset="0"/>
                <a:cs typeface="Segoe UI" pitchFamily="34" charset="0"/>
              </a:rPr>
              <a:t>čl. </a:t>
            </a:r>
            <a:r>
              <a:rPr lang="hr-HR" sz="1600" b="1" dirty="0" smtClean="0">
                <a:latin typeface="Segoe UI" pitchFamily="34" charset="0"/>
                <a:cs typeface="Segoe UI" pitchFamily="34" charset="0"/>
              </a:rPr>
              <a:t>140</a:t>
            </a:r>
          </a:p>
          <a:p>
            <a:r>
              <a:rPr lang="hr-HR" sz="1600" dirty="0" smtClean="0">
                <a:latin typeface="Segoe UI" pitchFamily="34" charset="0"/>
                <a:cs typeface="Segoe UI" pitchFamily="34" charset="0"/>
              </a:rPr>
              <a:t>(1) Za zaštićena područja u kategoriji </a:t>
            </a:r>
            <a:r>
              <a:rPr lang="hr-HR" sz="1600" b="1" dirty="0" smtClean="0">
                <a:latin typeface="Segoe UI" pitchFamily="34" charset="0"/>
                <a:cs typeface="Segoe UI" pitchFamily="34" charset="0"/>
              </a:rPr>
              <a:t>strogog rezervata i nacionalnog parka</a:t>
            </a:r>
            <a:r>
              <a:rPr lang="hr-HR" sz="1600" dirty="0" smtClean="0">
                <a:latin typeface="Segoe UI" pitchFamily="34" charset="0"/>
                <a:cs typeface="Segoe UI" pitchFamily="34" charset="0"/>
              </a:rPr>
              <a:t> donosi se program zaštite šuma koji sadrži mjere njihove zaštite.</a:t>
            </a:r>
            <a:endParaRPr lang="en-US" sz="1600" dirty="0" smtClean="0">
              <a:latin typeface="Segoe UI" pitchFamily="34" charset="0"/>
              <a:cs typeface="Segoe UI" pitchFamily="34" charset="0"/>
            </a:endParaRPr>
          </a:p>
          <a:p>
            <a:r>
              <a:rPr lang="hr-HR" sz="1600" dirty="0" smtClean="0">
                <a:latin typeface="Segoe UI" pitchFamily="34" charset="0"/>
                <a:cs typeface="Segoe UI" pitchFamily="34" charset="0"/>
              </a:rPr>
              <a:t>(2) Troškove izrade programa zaštite šuma iz stavka 1. ovoga članka snosi nadležna javna ustanova</a:t>
            </a:r>
            <a:r>
              <a:rPr lang="hr-HR" sz="1600" dirty="0" smtClean="0">
                <a:latin typeface="Segoe UI" pitchFamily="34" charset="0"/>
                <a:cs typeface="Segoe UI" pitchFamily="34" charset="0"/>
              </a:rPr>
              <a:t>.</a:t>
            </a:r>
            <a:endParaRPr lang="en-US" sz="160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35696" y="2817802"/>
            <a:ext cx="4960168" cy="338554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hr-H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PROGRAMI ZAŠTITE ŠUMSKIH EKOLOŠKIH SUSTAVA</a:t>
            </a:r>
            <a:endParaRPr lang="hr-H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3717032"/>
            <a:ext cx="750272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r-HR" dirty="0" smtClean="0">
                <a:latin typeface="Tw Cen MT" pitchFamily="34" charset="-18"/>
              </a:rPr>
              <a:t>PRIJE</a:t>
            </a:r>
            <a:endParaRPr lang="hr-HR" dirty="0">
              <a:latin typeface="Tw Cen MT" pitchFamily="34" charset="-1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4365104"/>
            <a:ext cx="713849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hr-HR" dirty="0" smtClean="0">
                <a:latin typeface="Tw Cen MT" pitchFamily="34" charset="-18"/>
              </a:rPr>
              <a:t>SADA</a:t>
            </a:r>
            <a:endParaRPr lang="hr-HR" dirty="0">
              <a:latin typeface="Tw Cen MT" pitchFamily="34" charset="-18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355976" y="4951040"/>
            <a:ext cx="2367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hr-H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NACIONALNI PARKOVI</a:t>
            </a:r>
          </a:p>
          <a:p>
            <a:pPr eaLnBrk="0" hangingPunct="0"/>
            <a:r>
              <a:rPr lang="hr-H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STROGI </a:t>
            </a:r>
            <a:r>
              <a:rPr lang="hr-H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REZERVATI</a:t>
            </a:r>
            <a:endParaRPr lang="hr-H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47936" y="4311387"/>
            <a:ext cx="31599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hr-H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NACIONALNI PARKOVI</a:t>
            </a:r>
          </a:p>
          <a:p>
            <a:pPr algn="r" eaLnBrk="0" hangingPunct="0"/>
            <a:r>
              <a:rPr lang="hr-H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STROGI  REZERVATI</a:t>
            </a:r>
          </a:p>
          <a:p>
            <a:pPr algn="r" eaLnBrk="0" hangingPunct="0"/>
            <a:r>
              <a:rPr lang="hr-H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POSEBNI </a:t>
            </a:r>
            <a:r>
              <a:rPr lang="hr-H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REZERVATI</a:t>
            </a:r>
          </a:p>
          <a:p>
            <a:pPr algn="r" eaLnBrk="0" hangingPunct="0"/>
            <a:endParaRPr lang="hr-H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3419872" cy="307777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)  Zakon o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zaštiti prirode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NN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80/13</a:t>
            </a:r>
            <a:endParaRPr lang="hr-HR" sz="1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39552" y="827420"/>
            <a:ext cx="496016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hr-HR" b="1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Programi zaštite šumskih ekoloških sustava</a:t>
            </a:r>
            <a:endParaRPr lang="hr-HR" b="1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429000" y="27432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600"/>
              </a:spcBef>
            </a:pPr>
            <a:endParaRPr lang="sr-Latn-CS" sz="1000">
              <a:solidFill>
                <a:srgbClr val="000066"/>
              </a:solidFill>
              <a:latin typeface="Humanst521 Lt BT" pitchFamily="34" charset="-18"/>
            </a:endParaRP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5724525" y="3357563"/>
            <a:ext cx="26638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6911975" y="5572125"/>
            <a:ext cx="2232025" cy="1285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4262438"/>
            <a:ext cx="184150" cy="3079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hr-HR" sz="1400" dirty="0"/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0"/>
            <a:ext cx="3419872" cy="307777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)  Zakon o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zaštiti prirode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NN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80/13</a:t>
            </a:r>
            <a:endParaRPr lang="hr-HR" sz="1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899592" y="620688"/>
            <a:ext cx="748883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Opći akti o zaštiti i očuvanju zaštićenog područja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lvl="0" eaLnBrk="0" hangingPunct="0"/>
            <a:endParaRPr lang="hr-HR" sz="1600" dirty="0" smtClean="0">
              <a:latin typeface="Segoe UI" pitchFamily="34" charset="0"/>
              <a:cs typeface="Segoe UI" pitchFamily="34" charset="0"/>
            </a:endParaRPr>
          </a:p>
          <a:p>
            <a:pPr lvl="0" eaLnBrk="0" hangingPunct="0"/>
            <a:r>
              <a:rPr lang="hr-HR" sz="1600" dirty="0" smtClean="0">
                <a:latin typeface="Segoe UI" pitchFamily="34" charset="0"/>
                <a:cs typeface="Segoe UI" pitchFamily="34" charset="0"/>
              </a:rPr>
              <a:t>(</a:t>
            </a:r>
            <a:r>
              <a:rPr lang="hr-HR" sz="16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600" dirty="0" smtClean="0">
                <a:latin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hr-HR" sz="1600" dirty="0" smtClean="0">
                <a:latin typeface="Segoe UI" pitchFamily="34" charset="0"/>
                <a:cs typeface="Segoe UI" pitchFamily="34" charset="0"/>
              </a:rPr>
              <a:t>)</a:t>
            </a:r>
            <a:r>
              <a:rPr lang="hr-HR" sz="16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hr-HR" sz="1600" b="1" dirty="0" smtClean="0">
                <a:latin typeface="Segoe UI" pitchFamily="34" charset="0"/>
                <a:cs typeface="Segoe UI" pitchFamily="34" charset="0"/>
              </a:rPr>
              <a:t>č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l. 142.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Za zaštićena područja u kategoriji 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strogog rezervata, nacionalnog parka,</a:t>
            </a:r>
            <a:r>
              <a:rPr kumimoji="0" lang="hr-H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posebnog rezervata i parka prirode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, na prijedlog upravnog vijeća nadležne javne ustanove uz prethodno pribavljeno mišljenje Zavoda, ministar donosi 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pravilnik o zaštiti i očuvanju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(2)  Pravilnikom iz stavka 1. ovoga članka pobliže se propisuju uvjeti i mjere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600" dirty="0" smtClean="0"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hr-HR" sz="1600" dirty="0" smtClean="0">
                <a:latin typeface="Segoe UI" pitchFamily="34" charset="0"/>
                <a:ea typeface="Times New Roman" pitchFamily="18" charset="0"/>
                <a:cs typeface="Segoe UI" pitchFamily="34" charset="0"/>
              </a:rPr>
              <a:t>     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zaštite, očuvanja, unapređenja i korištenja zaštićenog područja i upravne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600" dirty="0" smtClean="0"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hr-HR" sz="1600" dirty="0" smtClean="0">
                <a:latin typeface="Segoe UI" pitchFamily="34" charset="0"/>
                <a:ea typeface="Times New Roman" pitchFamily="18" charset="0"/>
                <a:cs typeface="Segoe UI" pitchFamily="34" charset="0"/>
              </a:rPr>
              <a:t>    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mjere za nepoštivanje odredbi toga pravilnika i ovoga Zakona.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 startAt="3"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Za ostale kategorije zaštićenih područja predstavničko tijelo nadležne jedinice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sz="1600" dirty="0" smtClean="0"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hr-HR" sz="1600" dirty="0" smtClean="0">
                <a:latin typeface="Segoe UI" pitchFamily="34" charset="0"/>
                <a:ea typeface="Times New Roman" pitchFamily="18" charset="0"/>
                <a:cs typeface="Segoe UI" pitchFamily="34" charset="0"/>
              </a:rPr>
              <a:t>    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područne (regionalne) samouprave, na prijedlog upravnog vijeća nadležne javne ustanove uz prethodno pribavljeno mišljenje Zavoda i prethodnu suglasnost Ministarstva, može donijeti odluku </a:t>
            </a:r>
            <a:r>
              <a:rPr kumimoji="0" lang="hr-H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o 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mjerama zaštite, očuvanja, unapređenja i korištenja zaštićenog područja.</a:t>
            </a:r>
            <a:endParaRPr kumimoji="0" lang="hr-H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20834" name="Picture 2" descr="https://encrypted-tbn2.gstatic.com/images?q=tbn:ANd9GcTOpUPrpB2X1zGVxx9Isz35hHSxJma6DD-g2Wm-vD6HP5R7U2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010149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upload.wikimedia.org/wikipedia/commons/9/9b/Nemilosrdna_se%C4%8Da_%C5%A1uma_na_%C4%8Cemerniku,_Ka%C4%8D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211198"/>
            <a:ext cx="2195736" cy="16468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429000" y="27432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600"/>
              </a:spcBef>
            </a:pPr>
            <a:endParaRPr lang="sr-Latn-CS" sz="1000">
              <a:solidFill>
                <a:srgbClr val="000066"/>
              </a:solidFill>
              <a:latin typeface="Humanst521 Lt BT" pitchFamily="34" charset="-18"/>
            </a:endParaRP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5724525" y="3357563"/>
            <a:ext cx="26638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4262438"/>
            <a:ext cx="184150" cy="3079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hr-HR" sz="1400" dirty="0"/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-27384"/>
            <a:ext cx="3419872" cy="30777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)  Zakon o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zaštiti okoliša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NN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80/13</a:t>
            </a:r>
            <a:endParaRPr lang="hr-HR" sz="1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827584" y="745247"/>
            <a:ext cx="763284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Obaveza strateške procjene utjecaja za šumarske planove </a:t>
            </a:r>
          </a:p>
          <a:p>
            <a:pPr lvl="0"/>
            <a:r>
              <a:rPr lang="hr-HR" sz="1600" dirty="0" smtClean="0">
                <a:latin typeface="Segoe UI" pitchFamily="34" charset="0"/>
                <a:cs typeface="Segoe UI" pitchFamily="34" charset="0"/>
              </a:rPr>
              <a:t>(</a:t>
            </a:r>
            <a:r>
              <a:rPr lang="hr-HR" sz="16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600" dirty="0" smtClean="0">
                <a:latin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hr-HR" sz="1600" dirty="0" smtClean="0">
                <a:latin typeface="Segoe UI" pitchFamily="34" charset="0"/>
                <a:cs typeface="Segoe UI" pitchFamily="34" charset="0"/>
              </a:rPr>
              <a:t>) </a:t>
            </a:r>
            <a:r>
              <a:rPr lang="hr-HR" sz="1600" b="1" dirty="0" smtClean="0">
                <a:latin typeface="Segoe UI" pitchFamily="34" charset="0"/>
                <a:cs typeface="Segoe UI" pitchFamily="34" charset="0"/>
              </a:rPr>
              <a:t>čl.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63.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(1) Strateška procjena obvezno se provodi za: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– strategije, planove i programe, uključujući njihove značajne izmjene i dopune koji se donose na državnoj, područnoj (regionalnoj) te na lokalnoj razini za velike gradove, iz područja: poljoprivrede, 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šumarstva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, ribarstva, energetike, industrije, rudarstva, prometa, elektroničkih komunikacija, turizma, prostornog planiranja, regionalnog razvoja, gospodarenja otpadom i vodnoga gospodarstva kada daju okvir za zahvate koji podliježu procjeni utjecaja na okoliš;</a:t>
            </a:r>
            <a:endParaRPr kumimoji="0" lang="hr-H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3384376"/>
            <a:ext cx="3419872" cy="307777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)  Zakon o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zaštiti prirode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NN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80/13</a:t>
            </a:r>
            <a:endParaRPr lang="hr-HR" sz="1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27584" y="3818364"/>
            <a:ext cx="734481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-HR" b="1" dirty="0" smtClean="0">
                <a:latin typeface="Segoe UI" pitchFamily="34" charset="0"/>
                <a:ea typeface="Times New Roman" pitchFamily="18" charset="0"/>
                <a:cs typeface="Segoe UI" pitchFamily="34" charset="0"/>
              </a:rPr>
              <a:t>Obaveza strateške procjene utjecaja za šumarske planove </a:t>
            </a:r>
          </a:p>
          <a:p>
            <a:pPr lvl="0"/>
            <a:r>
              <a:rPr lang="hr-HR" sz="1600" dirty="0" smtClean="0">
                <a:latin typeface="Segoe UI" pitchFamily="34" charset="0"/>
                <a:cs typeface="Segoe UI" pitchFamily="34" charset="0"/>
              </a:rPr>
              <a:t>(</a:t>
            </a:r>
            <a:r>
              <a:rPr lang="hr-HR" sz="16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600" dirty="0" smtClean="0">
                <a:latin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hr-HR" sz="1600" dirty="0" smtClean="0">
                <a:latin typeface="Segoe UI" pitchFamily="34" charset="0"/>
                <a:cs typeface="Segoe UI" pitchFamily="34" charset="0"/>
              </a:rPr>
              <a:t>) 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čl. 26.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(1) Za strategije, planove i programe, za koje je posebnim propisom kojim se uređuje zaštita okoliša određena ocjena o potrebi strateške procjene, Prethodna ocjena obavlja se u okviru postupka ocjene o potrebi strateške procjene.</a:t>
            </a:r>
            <a:endParaRPr kumimoji="0" lang="hr-H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429000" y="27432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600"/>
              </a:spcBef>
            </a:pPr>
            <a:endParaRPr lang="sr-Latn-CS" sz="1000">
              <a:solidFill>
                <a:srgbClr val="000066"/>
              </a:solidFill>
              <a:latin typeface="Humanst521 Lt BT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5724525" y="3357563"/>
            <a:ext cx="26638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6911975" y="5572125"/>
            <a:ext cx="2232025" cy="1285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>
              <a:latin typeface="Arial" pitchFamily="34" charset="0"/>
            </a:endParaRPr>
          </a:p>
        </p:txBody>
      </p:sp>
      <p:pic>
        <p:nvPicPr>
          <p:cNvPr id="9221" name="Picture 1" descr="~AUT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3265488"/>
            <a:ext cx="35004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6500813" y="2643188"/>
            <a:ext cx="1214437" cy="7858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  <a:latin typeface="Tw Cen MT Condensed Extra Bold" pitchFamily="34" charset="-18"/>
              </a:rPr>
              <a:t>SPA</a:t>
            </a:r>
          </a:p>
        </p:txBody>
      </p:sp>
      <p:sp>
        <p:nvSpPr>
          <p:cNvPr id="12" name="Oval 11"/>
          <p:cNvSpPr/>
          <p:nvPr/>
        </p:nvSpPr>
        <p:spPr>
          <a:xfrm>
            <a:off x="1714500" y="2714625"/>
            <a:ext cx="1214438" cy="7858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 err="1">
                <a:solidFill>
                  <a:schemeClr val="tx1"/>
                </a:solidFill>
                <a:latin typeface="Tw Cen MT Condensed Extra Bold" pitchFamily="34" charset="-18"/>
              </a:rPr>
              <a:t>pSCI</a:t>
            </a:r>
            <a:endParaRPr lang="hr-HR" dirty="0">
              <a:solidFill>
                <a:schemeClr val="tx1"/>
              </a:solidFill>
              <a:latin typeface="Tw Cen MT Condensed Extra Bold" pitchFamily="34" charset="-1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14500" y="4286250"/>
            <a:ext cx="1214438" cy="785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  <a:latin typeface="Tw Cen MT Condensed Extra Bold" pitchFamily="34" charset="-18"/>
              </a:rPr>
              <a:t>SCI</a:t>
            </a:r>
          </a:p>
        </p:txBody>
      </p:sp>
      <p:sp>
        <p:nvSpPr>
          <p:cNvPr id="14" name="Oval 13"/>
          <p:cNvSpPr/>
          <p:nvPr/>
        </p:nvSpPr>
        <p:spPr>
          <a:xfrm>
            <a:off x="4357688" y="4500563"/>
            <a:ext cx="1214437" cy="785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  <a:latin typeface="Tw Cen MT Condensed Extra Bold" pitchFamily="34" charset="-18"/>
              </a:rPr>
              <a:t>SAC</a:t>
            </a:r>
          </a:p>
        </p:txBody>
      </p:sp>
      <p:sp>
        <p:nvSpPr>
          <p:cNvPr id="9226" name="Rectangle 1"/>
          <p:cNvSpPr>
            <a:spLocks noChangeArrowheads="1"/>
          </p:cNvSpPr>
          <p:nvPr/>
        </p:nvSpPr>
        <p:spPr bwMode="auto">
          <a:xfrm>
            <a:off x="5003800" y="1628775"/>
            <a:ext cx="2928938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l-PL" sz="1600">
                <a:latin typeface="Tahoma" pitchFamily="34" charset="0"/>
                <a:cs typeface="Tahoma" pitchFamily="34" charset="0"/>
              </a:rPr>
              <a:t>   Direktiva o pticama (BD)</a:t>
            </a:r>
          </a:p>
        </p:txBody>
      </p:sp>
      <p:sp>
        <p:nvSpPr>
          <p:cNvPr id="8203" name="Rectangle 1"/>
          <p:cNvSpPr>
            <a:spLocks noChangeArrowheads="1"/>
          </p:cNvSpPr>
          <p:nvPr/>
        </p:nvSpPr>
        <p:spPr bwMode="auto">
          <a:xfrm>
            <a:off x="611188" y="1700213"/>
            <a:ext cx="3286125" cy="3397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pl-PL" sz="1600">
                <a:latin typeface="Tahoma" pitchFamily="34" charset="0"/>
                <a:ea typeface="Tahoma" pitchFamily="34" charset="0"/>
                <a:cs typeface="Tahoma" pitchFamily="34" charset="0"/>
              </a:rPr>
              <a:t>Direktiva o staništima (HD)</a:t>
            </a:r>
          </a:p>
        </p:txBody>
      </p:sp>
      <p:sp>
        <p:nvSpPr>
          <p:cNvPr id="18" name="Oval 17"/>
          <p:cNvSpPr/>
          <p:nvPr/>
        </p:nvSpPr>
        <p:spPr>
          <a:xfrm>
            <a:off x="5643563" y="4500563"/>
            <a:ext cx="1214437" cy="785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>
                <a:solidFill>
                  <a:schemeClr val="tx1"/>
                </a:solidFill>
                <a:latin typeface="Tw Cen MT Condensed Extra Bold" pitchFamily="34" charset="-18"/>
              </a:rPr>
              <a:t>SPA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2070894" y="3856831"/>
            <a:ext cx="571500" cy="1588"/>
          </a:xfrm>
          <a:prstGeom prst="straightConnector1">
            <a:avLst/>
          </a:prstGeom>
          <a:ln w="57150" cmpd="sng">
            <a:solidFill>
              <a:schemeClr val="tx2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6857207" y="2285206"/>
            <a:ext cx="571500" cy="1587"/>
          </a:xfrm>
          <a:prstGeom prst="straightConnector1">
            <a:avLst/>
          </a:prstGeom>
          <a:ln w="57150" cmpd="sng">
            <a:solidFill>
              <a:schemeClr val="tx2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070894" y="2285206"/>
            <a:ext cx="571500" cy="1588"/>
          </a:xfrm>
          <a:prstGeom prst="straightConnector1">
            <a:avLst/>
          </a:prstGeom>
          <a:ln w="57150" cmpd="sng">
            <a:solidFill>
              <a:schemeClr val="tx2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/>
          <p:nvPr/>
        </p:nvCxnSpPr>
        <p:spPr>
          <a:xfrm rot="5400000">
            <a:off x="6303963" y="3911600"/>
            <a:ext cx="1179512" cy="357188"/>
          </a:xfrm>
          <a:prstGeom prst="curvedConnector3">
            <a:avLst>
              <a:gd name="adj1" fmla="val 50000"/>
            </a:avLst>
          </a:prstGeom>
          <a:ln w="571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/>
          <p:nvPr/>
        </p:nvCxnSpPr>
        <p:spPr>
          <a:xfrm>
            <a:off x="3000375" y="4643438"/>
            <a:ext cx="1357313" cy="430212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4" name="Picture 23" descr="crvendac-ptic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3163" y="981075"/>
            <a:ext cx="16208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028" descr="~AUT000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052513"/>
            <a:ext cx="14033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2" descr="http://3.bp.blogspot.com/_12ycpcW9CYY/Sln8fC1PGOI/AAAAAAAAAxs/wYDaI1WRjJY/s400/x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5300663"/>
            <a:ext cx="208915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2987675" y="2924175"/>
            <a:ext cx="23764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hr-HR" sz="14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 d</a:t>
            </a:r>
            <a:r>
              <a:rPr lang="hr-HR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 dana ulaska u EU</a:t>
            </a:r>
            <a:endParaRPr lang="en-AU" sz="1400" dirty="0">
              <a:effectLst>
                <a:outerShdw blurRad="38100" dist="38100" dir="2700000" algn="tl">
                  <a:srgbClr val="FFFFFF"/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0" y="4076700"/>
            <a:ext cx="1692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hr-HR" sz="14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Po završetku BG seminara – nakon </a:t>
            </a:r>
            <a:r>
              <a:rPr lang="hr-HR" b="1" dirty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3</a:t>
            </a:r>
            <a:r>
              <a:rPr lang="hr-HR" sz="14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 godine</a:t>
            </a:r>
            <a:endParaRPr lang="en-AU" sz="1400" dirty="0">
              <a:effectLst>
                <a:outerShdw blurRad="38100" dist="38100" dir="2700000" algn="tl">
                  <a:srgbClr val="FFFFFF"/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2124075" y="5229225"/>
            <a:ext cx="20161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hr-HR" sz="14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nakon </a:t>
            </a:r>
            <a:r>
              <a:rPr lang="hr-HR" b="1" dirty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6</a:t>
            </a:r>
            <a:r>
              <a:rPr lang="hr-HR" sz="14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 godina </a:t>
            </a:r>
            <a:endParaRPr lang="en-AU" sz="1400" dirty="0">
              <a:effectLst>
                <a:outerShdw blurRad="38100" dist="38100" dir="2700000" algn="tl">
                  <a:srgbClr val="FFFFFF"/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276600" y="3213100"/>
            <a:ext cx="1150938" cy="3381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1. 7. 2013.</a:t>
            </a: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79388" y="4797425"/>
            <a:ext cx="1368425" cy="3381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... 2015/16.</a:t>
            </a: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555875" y="5538788"/>
            <a:ext cx="1368425" cy="3381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... 2022/23.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7092950" y="3933825"/>
            <a:ext cx="1871663" cy="5746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ç"/>
              <a:defRPr/>
            </a:pPr>
            <a:r>
              <a:rPr lang="hr-HR" sz="1200">
                <a:latin typeface="Tahoma" pitchFamily="34" charset="0"/>
                <a:cs typeface="Tahoma" pitchFamily="34" charset="0"/>
                <a:sym typeface="Wingdings" pitchFamily="2" charset="2"/>
              </a:rPr>
              <a:t> Mjere očuvanja ptica</a:t>
            </a:r>
          </a:p>
          <a:p>
            <a:pPr eaLnBrk="0" hangingPunct="0">
              <a:defRPr/>
            </a:pPr>
            <a:r>
              <a:rPr lang="hr-HR" sz="1200">
                <a:latin typeface="Tahoma" pitchFamily="34" charset="0"/>
                <a:cs typeface="Tahoma" pitchFamily="34" charset="0"/>
                <a:sym typeface="Wingdings" pitchFamily="2" charset="2"/>
              </a:rPr>
              <a:t>    -d</a:t>
            </a:r>
            <a:r>
              <a:rPr lang="hr-HR" sz="1200">
                <a:latin typeface="Tahoma" pitchFamily="34" charset="0"/>
                <a:cs typeface="Tahoma" pitchFamily="34" charset="0"/>
              </a:rPr>
              <a:t>o dana ulaska u EU</a:t>
            </a:r>
            <a:endParaRPr lang="en-AU" sz="12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7092950" y="4603750"/>
            <a:ext cx="1150938" cy="3381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pl-P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1. 7. 2013.</a:t>
            </a:r>
          </a:p>
        </p:txBody>
      </p:sp>
      <p:sp>
        <p:nvSpPr>
          <p:cNvPr id="9245" name="Rectangle 1"/>
          <p:cNvSpPr>
            <a:spLocks noChangeArrowheads="1"/>
          </p:cNvSpPr>
          <p:nvPr/>
        </p:nvSpPr>
        <p:spPr bwMode="auto">
          <a:xfrm>
            <a:off x="2051720" y="476672"/>
            <a:ext cx="4883845" cy="338554"/>
          </a:xfrm>
          <a:prstGeom prst="rect">
            <a:avLst/>
          </a:prstGeom>
          <a:solidFill>
            <a:srgbClr val="003300"/>
          </a:solidFill>
          <a:ln w="9525">
            <a:solidFill>
              <a:srgbClr val="E6FFB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      Natura 2000 – opća shema modela uspostave</a:t>
            </a:r>
            <a:endParaRPr lang="pl-PL" sz="16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0" y="-27384"/>
            <a:ext cx="4355976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400" dirty="0">
                <a:latin typeface="Segoe UI" pitchFamily="34" charset="0"/>
                <a:cs typeface="Segoe UI" pitchFamily="34" charset="0"/>
              </a:rPr>
              <a:t>(</a:t>
            </a:r>
            <a:r>
              <a:rPr lang="hr-HR" sz="1400" dirty="0"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400" dirty="0">
                <a:latin typeface="Segoe UI" pitchFamily="34" charset="0"/>
                <a:cs typeface="Segoe UI" pitchFamily="34" charset="0"/>
              </a:rPr>
              <a:t>)  </a:t>
            </a:r>
            <a:r>
              <a:rPr lang="hr-HR" sz="1400" dirty="0" smtClean="0">
                <a:latin typeface="Segoe UI" pitchFamily="34" charset="0"/>
                <a:cs typeface="Segoe UI" pitchFamily="34" charset="0"/>
              </a:rPr>
              <a:t>Uredba o proglašenju ekološke mreže, </a:t>
            </a:r>
            <a:r>
              <a:rPr lang="hr-HR" sz="1400" dirty="0">
                <a:latin typeface="Segoe UI" pitchFamily="34" charset="0"/>
                <a:cs typeface="Segoe UI" pitchFamily="34" charset="0"/>
              </a:rPr>
              <a:t>NN </a:t>
            </a:r>
            <a:r>
              <a:rPr lang="hr-HR" sz="1400" dirty="0" smtClean="0">
                <a:latin typeface="Segoe UI" pitchFamily="34" charset="0"/>
                <a:cs typeface="Segoe UI" pitchFamily="34" charset="0"/>
              </a:rPr>
              <a:t>.....</a:t>
            </a:r>
            <a:endParaRPr lang="hr-HR" sz="14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8" descr="~AUT000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88913"/>
            <a:ext cx="14033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3" descr="crvendac-ptic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052513"/>
            <a:ext cx="1620838" cy="863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3429000" y="27432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600"/>
              </a:spcBef>
            </a:pPr>
            <a:endParaRPr lang="sr-Latn-CS" sz="1000">
              <a:solidFill>
                <a:srgbClr val="000066"/>
              </a:solidFill>
              <a:latin typeface="Humanst521 Lt BT"/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4432300" y="3057525"/>
            <a:ext cx="4460875" cy="338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è"/>
            </a:pPr>
            <a:r>
              <a:rPr lang="hr-HR" sz="1600">
                <a:latin typeface="Segoe UI" pitchFamily="34" charset="0"/>
                <a:cs typeface="Segoe UI" pitchFamily="34" charset="0"/>
              </a:rPr>
              <a:t>(</a:t>
            </a:r>
            <a:r>
              <a:rPr lang="hr-HR" sz="1600">
                <a:solidFill>
                  <a:srgbClr val="FF0000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600">
                <a:latin typeface="Segoe UI" pitchFamily="34" charset="0"/>
                <a:cs typeface="Segoe UI" pitchFamily="34" charset="0"/>
              </a:rPr>
              <a:t>) </a:t>
            </a:r>
            <a:r>
              <a:rPr lang="hr-HR" sz="1600" b="1">
                <a:latin typeface="Segoe UI" pitchFamily="34" charset="0"/>
                <a:cs typeface="Segoe UI" pitchFamily="34" charset="0"/>
                <a:sym typeface="Wingdings" pitchFamily="2" charset="2"/>
              </a:rPr>
              <a:t>Uredba o ekološkoj mreži (Vlada RH)</a:t>
            </a:r>
          </a:p>
        </p:txBody>
      </p:sp>
      <p:sp>
        <p:nvSpPr>
          <p:cNvPr id="10246" name="Rectangle 20"/>
          <p:cNvSpPr>
            <a:spLocks noChangeArrowheads="1"/>
          </p:cNvSpPr>
          <p:nvPr/>
        </p:nvSpPr>
        <p:spPr bwMode="auto">
          <a:xfrm>
            <a:off x="1691680" y="282134"/>
            <a:ext cx="7200800" cy="338554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	N</a:t>
            </a:r>
            <a:r>
              <a:rPr lang="en-GB" sz="160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atura</a:t>
            </a:r>
            <a:r>
              <a:rPr lang="en-GB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2000 </a:t>
            </a:r>
            <a:r>
              <a:rPr lang="hr-HR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-  službeni hrvatski prijedlog</a:t>
            </a:r>
            <a:endParaRPr lang="hr-HR" sz="16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47" name="Picture 2" descr="http://www.dalmacija.hr/Portals/0/images/UoZastitaokolisa/454x_karta_n2k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2636838"/>
            <a:ext cx="43243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140200" y="3629025"/>
          <a:ext cx="4680520" cy="3067050"/>
        </p:xfrm>
        <a:graphic>
          <a:graphicData uri="http://schemas.openxmlformats.org/drawingml/2006/table">
            <a:tbl>
              <a:tblPr/>
              <a:tblGrid>
                <a:gridCol w="4227566"/>
                <a:gridCol w="452954"/>
              </a:tblGrid>
              <a:tr h="231809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300" b="1" dirty="0" smtClean="0"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Segoe UI" pitchFamily="34" charset="0"/>
                          <a:ea typeface="Times New Roman"/>
                          <a:cs typeface="Segoe UI" pitchFamily="34" charset="0"/>
                        </a:rPr>
                        <a:t>C</a:t>
                      </a:r>
                      <a:r>
                        <a:rPr lang="hr-HR" sz="1800" b="1" dirty="0" smtClean="0">
                          <a:latin typeface="Segoe UI" pitchFamily="34" charset="0"/>
                          <a:ea typeface="Times New Roman"/>
                          <a:cs typeface="Segoe UI" pitchFamily="34" charset="0"/>
                        </a:rPr>
                        <a:t>ORINE</a:t>
                      </a:r>
                      <a:r>
                        <a:rPr lang="hr-HR" sz="1800" b="1" baseline="0" dirty="0" smtClean="0">
                          <a:latin typeface="Segoe UI" pitchFamily="34" charset="0"/>
                          <a:ea typeface="Times New Roman"/>
                          <a:cs typeface="Segoe UI" pitchFamily="34" charset="0"/>
                        </a:rPr>
                        <a:t> Land Cover class</a:t>
                      </a:r>
                      <a:endParaRPr lang="en-US" sz="1800" b="1" dirty="0"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Segoe UI"/>
                          <a:ea typeface="Times New Roman"/>
                          <a:cs typeface="Times New Roman"/>
                        </a:rPr>
                        <a:t>%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300" i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  <a:p>
                      <a:pPr indent="18034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Times New Roman"/>
                          <a:cs typeface="Segoe UI" pitchFamily="34" charset="0"/>
                        </a:rPr>
                        <a:t>UMJETNE POVRŠINE</a:t>
                      </a:r>
                      <a:r>
                        <a:rPr lang="hr-HR" sz="1400" b="1" i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Times New Roman"/>
                          <a:cs typeface="Segoe UI" pitchFamily="34" charset="0"/>
                        </a:rPr>
                        <a:t> </a:t>
                      </a:r>
                      <a:r>
                        <a:rPr lang="hr-HR" sz="1400" i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Times New Roman"/>
                          <a:cs typeface="Segoe UI" pitchFamily="34" charset="0"/>
                        </a:rPr>
                        <a:t>– </a:t>
                      </a:r>
                      <a:r>
                        <a:rPr lang="en-US" sz="1400" i="0" noProof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Artificial surfaces</a:t>
                      </a:r>
                      <a:endParaRPr lang="en-US" sz="1400" i="0" noProof="0" dirty="0">
                        <a:solidFill>
                          <a:schemeClr val="tx1"/>
                        </a:solidFill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Segoe U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300" i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Times New Roman"/>
                          <a:cs typeface="Segoe UI" pitchFamily="34" charset="0"/>
                        </a:rPr>
                        <a:t>POLJODJELSKA PODRUČJA</a:t>
                      </a:r>
                      <a:endParaRPr lang="hr-HR" sz="1400" b="1" i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0" noProof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Agricultural areas</a:t>
                      </a:r>
                      <a:endParaRPr lang="en-US" sz="1400" i="0" noProof="0" dirty="0">
                        <a:solidFill>
                          <a:schemeClr val="tx1"/>
                        </a:solidFill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Segoe U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300" i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Times New Roman"/>
                          <a:cs typeface="Segoe UI" pitchFamily="34" charset="0"/>
                        </a:rPr>
                        <a:t>ŠUME</a:t>
                      </a:r>
                      <a:r>
                        <a:rPr lang="hr-HR" sz="1400" i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Times New Roman"/>
                          <a:cs typeface="Segoe UI" pitchFamily="34" charset="0"/>
                        </a:rPr>
                        <a:t> – Forest</a:t>
                      </a:r>
                      <a:endParaRPr lang="en-US" sz="1400" i="0" dirty="0">
                        <a:solidFill>
                          <a:schemeClr val="tx1"/>
                        </a:solidFill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Segoe UI"/>
                          <a:ea typeface="Calibri"/>
                          <a:cs typeface="Times New Roman"/>
                        </a:rPr>
                        <a:t>36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300" i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Times New Roman"/>
                          <a:cs typeface="Segoe UI" pitchFamily="34" charset="0"/>
                        </a:rPr>
                        <a:t>GRMLJE I/ILI TRAVNATI BILJNI POKROV</a:t>
                      </a:r>
                      <a:endParaRPr lang="hr-HR" sz="1400" b="1" i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0" noProof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Shrub and/or herbaceous vegetation association</a:t>
                      </a:r>
                      <a:endParaRPr lang="en-US" sz="1400" i="0" noProof="0" dirty="0">
                        <a:solidFill>
                          <a:schemeClr val="tx1"/>
                        </a:solidFill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Segoe U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300" b="1" i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Times New Roman"/>
                          <a:cs typeface="Segoe UI" pitchFamily="34" charset="0"/>
                        </a:rPr>
                        <a:t>PODRUČJA S NEZNATNIM ILI BEZ POKROVA</a:t>
                      </a:r>
                      <a:endParaRPr lang="hr-HR" sz="1400" b="1" i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Times New Roman"/>
                        <a:cs typeface="Segoe UI" pitchFamily="34" charset="0"/>
                      </a:endParaRPr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noProof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Open spaces with little or no vegetation</a:t>
                      </a:r>
                      <a:endParaRPr lang="en-US" sz="1400" b="0" i="0" noProof="0" dirty="0">
                        <a:solidFill>
                          <a:schemeClr val="tx1"/>
                        </a:solidFill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Segoe UI"/>
                          <a:ea typeface="Calibri"/>
                          <a:cs typeface="Times New Roman"/>
                        </a:rPr>
                        <a:t>2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300" b="1" i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VLAŽNA PODRUČJA</a:t>
                      </a:r>
                      <a:r>
                        <a:rPr lang="hr-HR" sz="1400" b="1" i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 - </a:t>
                      </a:r>
                      <a:r>
                        <a:rPr lang="en-US" sz="1400" b="0" i="0" noProof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Inland wetlands</a:t>
                      </a:r>
                      <a:endParaRPr lang="en-US" sz="1400" b="0" i="0" noProof="0" dirty="0">
                        <a:solidFill>
                          <a:schemeClr val="tx1"/>
                        </a:solidFill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Segoe UI"/>
                          <a:ea typeface="Calibri"/>
                          <a:cs typeface="Times New Roman"/>
                        </a:rPr>
                        <a:t>1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300" i="0" dirty="0" smtClean="0">
                        <a:solidFill>
                          <a:schemeClr val="tx1"/>
                        </a:solidFill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VODENE POVRŠINE</a:t>
                      </a:r>
                      <a:r>
                        <a:rPr lang="hr-HR" sz="1400" b="1" i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 </a:t>
                      </a:r>
                      <a:r>
                        <a:rPr lang="hr-HR" sz="1400" i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- </a:t>
                      </a:r>
                      <a:r>
                        <a:rPr lang="en-US" sz="1400" i="0" noProof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Coastal wetlands</a:t>
                      </a:r>
                      <a:endParaRPr lang="en-US" sz="1400" i="0" noProof="0" dirty="0">
                        <a:solidFill>
                          <a:schemeClr val="tx1"/>
                        </a:solidFill>
                        <a:latin typeface="Segoe UI" pitchFamily="34" charset="0"/>
                        <a:ea typeface="Calibri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Segoe UI"/>
                          <a:ea typeface="Calibri"/>
                          <a:cs typeface="Times New Roman"/>
                        </a:rPr>
                        <a:t>22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7" name="Picture 1" descr="~AUT0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" y="191611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19250" y="639763"/>
          <a:ext cx="7272808" cy="2103120"/>
        </p:xfrm>
        <a:graphic>
          <a:graphicData uri="http://schemas.openxmlformats.org/drawingml/2006/table">
            <a:tbl>
              <a:tblPr/>
              <a:tblGrid>
                <a:gridCol w="1560939"/>
                <a:gridCol w="791007"/>
                <a:gridCol w="614953"/>
                <a:gridCol w="966443"/>
                <a:gridCol w="967063"/>
                <a:gridCol w="790388"/>
                <a:gridCol w="615572"/>
                <a:gridCol w="966443"/>
              </a:tblGrid>
              <a:tr h="860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Trebuchet MS" pitchFamily="34" charset="0"/>
                        <a:ea typeface="Calibri"/>
                        <a:cs typeface="Segoe UI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Trebuchet MS" pitchFamily="34" charset="0"/>
                          <a:ea typeface="Calibri"/>
                          <a:cs typeface="Segoe UI"/>
                        </a:rPr>
                        <a:t>Površina</a:t>
                      </a:r>
                      <a:endParaRPr lang="en-US" sz="1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Trebuchet MS" pitchFamily="34" charset="0"/>
                          <a:ea typeface="Calibri"/>
                          <a:cs typeface="Segoe UI"/>
                        </a:rPr>
                        <a:t>kopna</a:t>
                      </a: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 RH</a:t>
                      </a:r>
                      <a:endParaRPr lang="en-US" sz="1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(km</a:t>
                      </a:r>
                      <a:r>
                        <a:rPr lang="en-US" sz="1000" baseline="30000" dirty="0">
                          <a:latin typeface="Trebuchet MS" pitchFamily="34" charset="0"/>
                          <a:ea typeface="Calibri"/>
                          <a:cs typeface="Segoe UI"/>
                        </a:rPr>
                        <a:t>2</a:t>
                      </a: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)</a:t>
                      </a:r>
                      <a:endParaRPr lang="en-US" sz="1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% kopna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RH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Površina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teritorijalnog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mora i unutarnjih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morskih voda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RH (km</a:t>
                      </a:r>
                      <a:r>
                        <a:rPr lang="en-US" sz="1000" baseline="30000">
                          <a:latin typeface="Trebuchet MS" pitchFamily="34" charset="0"/>
                          <a:ea typeface="Calibri"/>
                          <a:cs typeface="Segoe UI"/>
                        </a:rPr>
                        <a:t>2</a:t>
                      </a: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)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% teritorijalnog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mora i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unutarnjih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morskih voda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RH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Ukupna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površina RH (km</a:t>
                      </a:r>
                      <a:r>
                        <a:rPr lang="en-US" sz="1000" baseline="30000">
                          <a:latin typeface="Trebuchet MS" pitchFamily="34" charset="0"/>
                          <a:ea typeface="Calibri"/>
                          <a:cs typeface="Segoe UI"/>
                        </a:rPr>
                        <a:t>2</a:t>
                      </a: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)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% ukupne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površine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RH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Trebuchet MS" pitchFamily="34" charset="0"/>
                          <a:ea typeface="Calibri"/>
                          <a:cs typeface="Segoe UI"/>
                        </a:rPr>
                        <a:t>Broj</a:t>
                      </a: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 </a:t>
                      </a:r>
                      <a:r>
                        <a:rPr lang="en-US" sz="1000" dirty="0" err="1">
                          <a:latin typeface="Trebuchet MS" pitchFamily="34" charset="0"/>
                          <a:ea typeface="Calibri"/>
                          <a:cs typeface="Segoe UI"/>
                        </a:rPr>
                        <a:t>područja</a:t>
                      </a:r>
                      <a:endParaRPr lang="en-US" sz="1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Trebuchet MS" pitchFamily="34" charset="0"/>
                          <a:ea typeface="Calibri"/>
                          <a:cs typeface="Segoe UI"/>
                        </a:rPr>
                        <a:t>ekološke</a:t>
                      </a: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 </a:t>
                      </a:r>
                      <a:r>
                        <a:rPr lang="en-US" sz="1000" dirty="0" err="1">
                          <a:latin typeface="Trebuchet MS" pitchFamily="34" charset="0"/>
                          <a:ea typeface="Calibri"/>
                          <a:cs typeface="Segoe UI"/>
                        </a:rPr>
                        <a:t>mreže</a:t>
                      </a:r>
                      <a:endParaRPr lang="en-US" sz="1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Trebuchet MS" pitchFamily="34" charset="0"/>
                          <a:ea typeface="Calibri"/>
                          <a:cs typeface="Segoe UI"/>
                        </a:rPr>
                        <a:t>Područja</a:t>
                      </a: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 </a:t>
                      </a:r>
                      <a:r>
                        <a:rPr lang="en-US" sz="1000" dirty="0" err="1">
                          <a:latin typeface="Trebuchet MS" pitchFamily="34" charset="0"/>
                          <a:ea typeface="Calibri"/>
                          <a:cs typeface="Segoe UI"/>
                        </a:rPr>
                        <a:t>očuvanja</a:t>
                      </a:r>
                      <a:endParaRPr lang="en-US" sz="1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Trebuchet MS" pitchFamily="34" charset="0"/>
                          <a:ea typeface="Calibri"/>
                          <a:cs typeface="Segoe UI"/>
                        </a:rPr>
                        <a:t>značajna</a:t>
                      </a: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 </a:t>
                      </a:r>
                      <a:r>
                        <a:rPr lang="en-US" sz="1000" dirty="0" err="1">
                          <a:latin typeface="Trebuchet MS" pitchFamily="34" charset="0"/>
                          <a:ea typeface="Calibri"/>
                          <a:cs typeface="Segoe UI"/>
                        </a:rPr>
                        <a:t>za</a:t>
                      </a: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 </a:t>
                      </a:r>
                      <a:r>
                        <a:rPr lang="en-US" sz="1000" dirty="0" err="1">
                          <a:latin typeface="Trebuchet MS" pitchFamily="34" charset="0"/>
                          <a:ea typeface="Calibri"/>
                          <a:cs typeface="Segoe UI"/>
                        </a:rPr>
                        <a:t>vrste</a:t>
                      </a: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 </a:t>
                      </a:r>
                      <a:r>
                        <a:rPr lang="en-US" sz="1000" dirty="0" err="1">
                          <a:latin typeface="Trebuchet MS" pitchFamily="34" charset="0"/>
                          <a:ea typeface="Calibri"/>
                          <a:cs typeface="Segoe UI"/>
                        </a:rPr>
                        <a:t>i</a:t>
                      </a: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 </a:t>
                      </a:r>
                      <a:r>
                        <a:rPr lang="en-US" sz="1000" dirty="0" err="1">
                          <a:latin typeface="Trebuchet MS" pitchFamily="34" charset="0"/>
                          <a:ea typeface="Calibri"/>
                          <a:cs typeface="Segoe UI"/>
                        </a:rPr>
                        <a:t>stanišne</a:t>
                      </a: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 </a:t>
                      </a:r>
                      <a:r>
                        <a:rPr lang="en-US" sz="1000" dirty="0" err="1">
                          <a:latin typeface="Trebuchet MS" pitchFamily="34" charset="0"/>
                          <a:ea typeface="Calibri"/>
                          <a:cs typeface="Segoe UI"/>
                        </a:rPr>
                        <a:t>tipove</a:t>
                      </a: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 (</a:t>
                      </a:r>
                      <a:r>
                        <a:rPr lang="en-US" sz="1000" dirty="0" err="1">
                          <a:latin typeface="Trebuchet MS" pitchFamily="34" charset="0"/>
                          <a:ea typeface="Calibri"/>
                          <a:cs typeface="Segoe UI"/>
                        </a:rPr>
                        <a:t>pSCI</a:t>
                      </a: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)</a:t>
                      </a:r>
                      <a:endParaRPr lang="en-US" sz="1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16.059,57</a:t>
                      </a:r>
                      <a:endParaRPr lang="en-US" sz="1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28,38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4.903,12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15,44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20.962,69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23,73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742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8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Trebuchet MS" pitchFamily="34" charset="0"/>
                          <a:ea typeface="Calibri"/>
                          <a:cs typeface="Segoe UI"/>
                        </a:rPr>
                        <a:t>Područja</a:t>
                      </a: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 </a:t>
                      </a:r>
                      <a:r>
                        <a:rPr lang="en-US" sz="1000" dirty="0" err="1">
                          <a:latin typeface="Trebuchet MS" pitchFamily="34" charset="0"/>
                          <a:ea typeface="Calibri"/>
                          <a:cs typeface="Segoe UI"/>
                        </a:rPr>
                        <a:t>očuvanje</a:t>
                      </a:r>
                      <a:endParaRPr lang="en-US" sz="1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Trebuchet MS" pitchFamily="34" charset="0"/>
                          <a:ea typeface="Calibri"/>
                          <a:cs typeface="Segoe UI"/>
                        </a:rPr>
                        <a:t>značajna</a:t>
                      </a: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 </a:t>
                      </a:r>
                      <a:r>
                        <a:rPr lang="en-US" sz="1000" dirty="0" err="1">
                          <a:latin typeface="Trebuchet MS" pitchFamily="34" charset="0"/>
                          <a:ea typeface="Calibri"/>
                          <a:cs typeface="Segoe UI"/>
                        </a:rPr>
                        <a:t>za</a:t>
                      </a: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 </a:t>
                      </a:r>
                      <a:r>
                        <a:rPr lang="en-US" sz="1000" dirty="0" err="1">
                          <a:latin typeface="Trebuchet MS" pitchFamily="34" charset="0"/>
                          <a:ea typeface="Calibri"/>
                          <a:cs typeface="Segoe UI"/>
                        </a:rPr>
                        <a:t>ptice</a:t>
                      </a: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 (SPA)</a:t>
                      </a:r>
                      <a:endParaRPr lang="en-US" sz="1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17.107,55</a:t>
                      </a:r>
                      <a:endParaRPr lang="en-US" sz="1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30,23</a:t>
                      </a:r>
                      <a:endParaRPr lang="en-US" sz="1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1.040,13</a:t>
                      </a:r>
                      <a:endParaRPr lang="en-US" sz="1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3,28</a:t>
                      </a:r>
                      <a:endParaRPr lang="en-US" sz="1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18.147,68</a:t>
                      </a:r>
                      <a:endParaRPr lang="en-US" sz="1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20,54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38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3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EKOLOŠKA MREŽA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20.754,97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rebuchet MS" pitchFamily="34" charset="0"/>
                          <a:ea typeface="Calibri"/>
                          <a:cs typeface="Segoe UI"/>
                        </a:rPr>
                        <a:t>36,67</a:t>
                      </a:r>
                      <a:endParaRPr lang="en-US" sz="1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5.204,63</a:t>
                      </a:r>
                      <a:endParaRPr lang="en-US" sz="1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16,39</a:t>
                      </a:r>
                      <a:endParaRPr lang="en-US" sz="1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25.959,6</a:t>
                      </a:r>
                      <a:endParaRPr lang="en-US" sz="1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29,38</a:t>
                      </a:r>
                      <a:endParaRPr lang="en-US" sz="1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rebuchet MS" pitchFamily="34" charset="0"/>
                          <a:ea typeface="Calibri"/>
                          <a:cs typeface="Segoe UI"/>
                        </a:rPr>
                        <a:t>780</a:t>
                      </a:r>
                      <a:endParaRPr lang="en-US" sz="1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6117" marR="56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2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463" y="5251450"/>
            <a:ext cx="101917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-27384"/>
            <a:ext cx="4355976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400" dirty="0">
                <a:latin typeface="Segoe UI" pitchFamily="34" charset="0"/>
                <a:cs typeface="Segoe UI" pitchFamily="34" charset="0"/>
              </a:rPr>
              <a:t>(</a:t>
            </a:r>
            <a:r>
              <a:rPr lang="hr-HR" sz="1400" dirty="0"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400" dirty="0">
                <a:latin typeface="Segoe UI" pitchFamily="34" charset="0"/>
                <a:cs typeface="Segoe UI" pitchFamily="34" charset="0"/>
              </a:rPr>
              <a:t>)  </a:t>
            </a:r>
            <a:r>
              <a:rPr lang="hr-HR" sz="1400" dirty="0" smtClean="0">
                <a:latin typeface="Segoe UI" pitchFamily="34" charset="0"/>
                <a:cs typeface="Segoe UI" pitchFamily="34" charset="0"/>
              </a:rPr>
              <a:t>Uredba o proglašenju ekološke mreže, </a:t>
            </a:r>
            <a:r>
              <a:rPr lang="hr-HR" sz="1400" dirty="0">
                <a:latin typeface="Segoe UI" pitchFamily="34" charset="0"/>
                <a:cs typeface="Segoe UI" pitchFamily="34" charset="0"/>
              </a:rPr>
              <a:t>NN </a:t>
            </a:r>
            <a:r>
              <a:rPr lang="hr-HR" sz="1400" dirty="0" smtClean="0">
                <a:latin typeface="Segoe UI" pitchFamily="34" charset="0"/>
                <a:cs typeface="Segoe UI" pitchFamily="34" charset="0"/>
              </a:rPr>
              <a:t>.....</a:t>
            </a:r>
            <a:endParaRPr lang="hr-HR" sz="14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837580"/>
            <a:ext cx="6538913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23528" y="708955"/>
            <a:ext cx="597666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hr-HR" sz="1400" b="1" dirty="0" smtClean="0">
                <a:latin typeface="Segoe UI" pitchFamily="34" charset="0"/>
                <a:ea typeface="Calibri" pitchFamily="34" charset="0"/>
                <a:cs typeface="Segoe UI" pitchFamily="34" charset="0"/>
              </a:rPr>
              <a:t>EU </a:t>
            </a:r>
            <a:r>
              <a:rPr lang="hr-HR" sz="1400" b="1" dirty="0">
                <a:latin typeface="Segoe UI" pitchFamily="34" charset="0"/>
                <a:ea typeface="Calibri" pitchFamily="34" charset="0"/>
                <a:cs typeface="Segoe UI" pitchFamily="34" charset="0"/>
              </a:rPr>
              <a:t>28: Ukupna površina pod </a:t>
            </a:r>
            <a:r>
              <a:rPr lang="hr-HR" sz="1400" b="1" dirty="0" smtClean="0">
                <a:latin typeface="Segoe UI" pitchFamily="34" charset="0"/>
                <a:ea typeface="Calibri" pitchFamily="34" charset="0"/>
                <a:cs typeface="Segoe UI" pitchFamily="34" charset="0"/>
              </a:rPr>
              <a:t>N2000 </a:t>
            </a:r>
            <a:r>
              <a:rPr lang="hr-HR" sz="1400" b="1" dirty="0">
                <a:latin typeface="Segoe UI" pitchFamily="34" charset="0"/>
                <a:ea typeface="Calibri" pitchFamily="34" charset="0"/>
                <a:cs typeface="Segoe UI" pitchFamily="34" charset="0"/>
              </a:rPr>
              <a:t>i ukupna šuma unutar </a:t>
            </a:r>
            <a:r>
              <a:rPr lang="hr-HR" sz="1400" b="1" dirty="0" smtClean="0">
                <a:latin typeface="Segoe UI" pitchFamily="34" charset="0"/>
                <a:ea typeface="Calibri" pitchFamily="34" charset="0"/>
                <a:cs typeface="Segoe UI" pitchFamily="34" charset="0"/>
              </a:rPr>
              <a:t>N2000</a:t>
            </a:r>
            <a:endParaRPr lang="hr-HR" sz="1400" b="1" dirty="0">
              <a:latin typeface="Segoe UI" pitchFamily="34" charset="0"/>
              <a:ea typeface="Calibri" pitchFamily="34" charset="0"/>
              <a:cs typeface="Segoe UI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591300" y="3086952"/>
            <a:ext cx="2184400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hr-HR" sz="1400" dirty="0">
                <a:latin typeface="Tahoma" pitchFamily="34" charset="0"/>
                <a:cs typeface="Tahoma" pitchFamily="34" charset="0"/>
              </a:rPr>
              <a:t>UKUPNO ŠUMA 36,22 %:</a:t>
            </a:r>
          </a:p>
          <a:p>
            <a:pPr eaLnBrk="0" hangingPunct="0">
              <a:defRPr/>
            </a:pPr>
            <a:r>
              <a:rPr lang="hr-HR" sz="1400" dirty="0">
                <a:latin typeface="Tahoma" pitchFamily="34" charset="0"/>
                <a:cs typeface="Tahoma" pitchFamily="34" charset="0"/>
              </a:rPr>
              <a:t>bjelogorična - 25,58 %</a:t>
            </a:r>
          </a:p>
          <a:p>
            <a:pPr eaLnBrk="0" hangingPunct="0">
              <a:defRPr/>
            </a:pPr>
            <a:r>
              <a:rPr lang="hr-HR" sz="1400" dirty="0">
                <a:latin typeface="Tahoma" pitchFamily="34" charset="0"/>
                <a:cs typeface="Tahoma" pitchFamily="34" charset="0"/>
              </a:rPr>
              <a:t>crnogorična - 2,57 % </a:t>
            </a:r>
          </a:p>
          <a:p>
            <a:pPr eaLnBrk="0" hangingPunct="0">
              <a:defRPr/>
            </a:pPr>
            <a:r>
              <a:rPr lang="hr-HR" sz="1400" dirty="0">
                <a:latin typeface="Tahoma" pitchFamily="34" charset="0"/>
                <a:cs typeface="Tahoma" pitchFamily="34" charset="0"/>
              </a:rPr>
              <a:t>mješovita - 7,65 %</a:t>
            </a:r>
            <a:endParaRPr lang="hr-HR" sz="1400" dirty="0">
              <a:latin typeface="Tahoma" pitchFamily="34" charset="0"/>
              <a:cs typeface="Tahoma" pitchFamily="34" charset="0"/>
              <a:sym typeface="Wingdings" pitchFamily="2" charset="2"/>
            </a:endParaRPr>
          </a:p>
        </p:txBody>
      </p:sp>
      <p:pic>
        <p:nvPicPr>
          <p:cNvPr id="12293" name="Picture 2" descr="http://www.aluminij.ba/sites/default/files/imagecache/slika3/grb_hrvats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1712177"/>
            <a:ext cx="16589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6596063" y="4130496"/>
            <a:ext cx="2368550" cy="738664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hr-HR" sz="1400" dirty="0" smtClean="0">
                <a:latin typeface="Tahoma" pitchFamily="34" charset="0"/>
                <a:cs typeface="Tahoma" pitchFamily="34" charset="0"/>
              </a:rPr>
              <a:t>21 </a:t>
            </a:r>
            <a:r>
              <a:rPr lang="hr-HR" sz="1400" dirty="0">
                <a:latin typeface="Tahoma" pitchFamily="34" charset="0"/>
                <a:cs typeface="Tahoma" pitchFamily="34" charset="0"/>
              </a:rPr>
              <a:t>šumska stanišna </a:t>
            </a:r>
            <a:r>
              <a:rPr lang="hr-HR" sz="1400" dirty="0" smtClean="0">
                <a:latin typeface="Tahoma" pitchFamily="34" charset="0"/>
                <a:cs typeface="Tahoma" pitchFamily="34" charset="0"/>
              </a:rPr>
              <a:t>tipa;</a:t>
            </a:r>
            <a:endParaRPr lang="hr-HR" sz="1400" dirty="0">
              <a:latin typeface="Tahoma" pitchFamily="34" charset="0"/>
              <a:cs typeface="Tahoma" pitchFamily="34" charset="0"/>
            </a:endParaRPr>
          </a:p>
          <a:p>
            <a:pPr eaLnBrk="0" hangingPunct="0"/>
            <a:r>
              <a:rPr lang="hr-HR" sz="1400" dirty="0" smtClean="0">
                <a:latin typeface="Tahoma" pitchFamily="34" charset="0"/>
                <a:cs typeface="Tahoma" pitchFamily="34" charset="0"/>
              </a:rPr>
              <a:t>od toga 5</a:t>
            </a:r>
            <a:r>
              <a:rPr lang="hr-HR" sz="1400" dirty="0" smtClean="0">
                <a:latin typeface="Tahoma" pitchFamily="34" charset="0"/>
                <a:cs typeface="Tahoma" pitchFamily="34" charset="0"/>
              </a:rPr>
              <a:t> prioritetnih </a:t>
            </a:r>
            <a:r>
              <a:rPr lang="hr-HR" sz="1400" dirty="0">
                <a:latin typeface="Tahoma" pitchFamily="34" charset="0"/>
                <a:cs typeface="Tahoma" pitchFamily="34" charset="0"/>
              </a:rPr>
              <a:t>EU </a:t>
            </a:r>
            <a:r>
              <a:rPr lang="hr-HR" sz="1400" dirty="0" smtClean="0">
                <a:latin typeface="Tahoma" pitchFamily="34" charset="0"/>
                <a:cs typeface="Tahoma" pitchFamily="34" charset="0"/>
              </a:rPr>
              <a:t>tipova (*)</a:t>
            </a:r>
            <a:endParaRPr lang="hr-HR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-27384"/>
            <a:ext cx="4355976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400" dirty="0">
                <a:latin typeface="Segoe UI" pitchFamily="34" charset="0"/>
                <a:cs typeface="Segoe UI" pitchFamily="34" charset="0"/>
              </a:rPr>
              <a:t>(</a:t>
            </a:r>
            <a:r>
              <a:rPr lang="hr-HR" sz="1400" dirty="0"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400" dirty="0">
                <a:latin typeface="Segoe UI" pitchFamily="34" charset="0"/>
                <a:cs typeface="Segoe UI" pitchFamily="34" charset="0"/>
              </a:rPr>
              <a:t>)  </a:t>
            </a:r>
            <a:r>
              <a:rPr lang="hr-HR" sz="1400" dirty="0" smtClean="0">
                <a:latin typeface="Segoe UI" pitchFamily="34" charset="0"/>
                <a:cs typeface="Segoe UI" pitchFamily="34" charset="0"/>
              </a:rPr>
              <a:t>Uredba o proglašenju ekološke mreže, </a:t>
            </a:r>
            <a:r>
              <a:rPr lang="hr-HR" sz="1400" dirty="0">
                <a:latin typeface="Segoe UI" pitchFamily="34" charset="0"/>
                <a:cs typeface="Segoe UI" pitchFamily="34" charset="0"/>
              </a:rPr>
              <a:t>NN </a:t>
            </a:r>
            <a:r>
              <a:rPr lang="hr-HR" sz="1400" dirty="0" smtClean="0">
                <a:latin typeface="Segoe UI" pitchFamily="34" charset="0"/>
                <a:cs typeface="Segoe UI" pitchFamily="34" charset="0"/>
              </a:rPr>
              <a:t>.....</a:t>
            </a:r>
            <a:endParaRPr lang="hr-HR" sz="14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7667625" y="981075"/>
            <a:ext cx="720725" cy="58769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2988" y="404813"/>
            <a:ext cx="6842125" cy="5032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hr-HR" sz="2000" b="1" dirty="0">
                <a:latin typeface="Segoe UI" pitchFamily="34" charset="0"/>
                <a:cs typeface="Segoe UI" pitchFamily="34" charset="0"/>
              </a:rPr>
              <a:t>Sljedeća faza: određenje POVS (od pSCI </a:t>
            </a:r>
            <a:r>
              <a:rPr lang="hr-HR" sz="2000" b="1" dirty="0">
                <a:latin typeface="Segoe UI" pitchFamily="34" charset="0"/>
                <a:cs typeface="Segoe UI" pitchFamily="34" charset="0"/>
                <a:sym typeface="Wingdings"/>
              </a:rPr>
              <a:t> SCI  SAC)</a:t>
            </a:r>
            <a:endParaRPr lang="en-US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350" y="1773238"/>
            <a:ext cx="1965325" cy="307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Segoe UI" pitchFamily="34" charset="0"/>
                <a:cs typeface="Segoe UI" pitchFamily="34" charset="0"/>
              </a:rPr>
              <a:t>Preliminary list of </a:t>
            </a:r>
            <a:r>
              <a:rPr lang="en-US" sz="1400" dirty="0" err="1">
                <a:latin typeface="Segoe UI" pitchFamily="34" charset="0"/>
                <a:cs typeface="Segoe UI" pitchFamily="34" charset="0"/>
              </a:rPr>
              <a:t>pSCI</a:t>
            </a:r>
            <a:endParaRPr lang="en-US" sz="1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0" y="2143125"/>
            <a:ext cx="1682750" cy="30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Segoe UI" pitchFamily="34" charset="0"/>
                <a:cs typeface="Segoe UI" pitchFamily="34" charset="0"/>
              </a:rPr>
              <a:t>Preliminary control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0500" y="2643188"/>
            <a:ext cx="1887538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Segoe UI" pitchFamily="34" charset="0"/>
                <a:cs typeface="Segoe UI" pitchFamily="34" charset="0"/>
              </a:rPr>
              <a:t>Improved preliminary</a:t>
            </a:r>
            <a:endParaRPr lang="hr-HR" sz="1400" dirty="0">
              <a:latin typeface="Segoe UI" pitchFamily="34" charset="0"/>
              <a:cs typeface="Segoe UI" pitchFamily="34" charset="0"/>
            </a:endParaRPr>
          </a:p>
          <a:p>
            <a:pPr>
              <a:defRPr/>
            </a:pPr>
            <a:r>
              <a:rPr lang="en-US" sz="1400" dirty="0">
                <a:latin typeface="Segoe UI" pitchFamily="34" charset="0"/>
                <a:cs typeface="Segoe UI" pitchFamily="34" charset="0"/>
              </a:rPr>
              <a:t>list of </a:t>
            </a:r>
            <a:r>
              <a:rPr lang="en-US" sz="1400" dirty="0" err="1">
                <a:latin typeface="Segoe UI" pitchFamily="34" charset="0"/>
                <a:cs typeface="Segoe UI" pitchFamily="34" charset="0"/>
              </a:rPr>
              <a:t>pSCI</a:t>
            </a:r>
            <a:endParaRPr lang="en-US" sz="1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3" y="3192463"/>
            <a:ext cx="1296987" cy="30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Segoe UI" pitchFamily="34" charset="0"/>
                <a:cs typeface="Segoe UI" pitchFamily="34" charset="0"/>
              </a:rPr>
              <a:t>Expert control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3212976"/>
            <a:ext cx="2528887" cy="307975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Segoe UI" pitchFamily="34" charset="0"/>
                <a:cs typeface="Segoe UI" pitchFamily="34" charset="0"/>
              </a:rPr>
              <a:t>First </a:t>
            </a:r>
            <a:r>
              <a:rPr lang="en-US" sz="1400" dirty="0" err="1">
                <a:latin typeface="Segoe UI" pitchFamily="34" charset="0"/>
                <a:cs typeface="Segoe UI" pitchFamily="34" charset="0"/>
              </a:rPr>
              <a:t>biogeographical</a:t>
            </a:r>
            <a:r>
              <a:rPr lang="en-US" sz="1400" dirty="0">
                <a:latin typeface="Segoe UI" pitchFamily="34" charset="0"/>
                <a:cs typeface="Segoe UI" pitchFamily="34" charset="0"/>
              </a:rPr>
              <a:t> seminar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65725" y="4057650"/>
            <a:ext cx="1069975" cy="30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hr-HR" sz="1400" dirty="0">
                <a:latin typeface="Segoe UI" pitchFamily="34" charset="0"/>
                <a:cs typeface="Segoe UI" pitchFamily="34" charset="0"/>
              </a:rPr>
              <a:t>List </a:t>
            </a:r>
            <a:r>
              <a:rPr lang="hr-HR" sz="1400" dirty="0" err="1">
                <a:latin typeface="Segoe UI" pitchFamily="34" charset="0"/>
                <a:cs typeface="Segoe UI" pitchFamily="34" charset="0"/>
              </a:rPr>
              <a:t>of</a:t>
            </a:r>
            <a:r>
              <a:rPr lang="hr-HR" sz="1400" dirty="0">
                <a:latin typeface="Segoe UI" pitchFamily="34" charset="0"/>
                <a:cs typeface="Segoe UI" pitchFamily="34" charset="0"/>
              </a:rPr>
              <a:t> </a:t>
            </a:r>
            <a:r>
              <a:rPr lang="hr-HR" sz="1400" dirty="0" err="1">
                <a:latin typeface="Segoe UI" pitchFamily="34" charset="0"/>
                <a:cs typeface="Segoe UI" pitchFamily="34" charset="0"/>
              </a:rPr>
              <a:t>pSCI</a:t>
            </a:r>
            <a:endParaRPr lang="en-US" sz="1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9500" y="4679950"/>
            <a:ext cx="1836738" cy="307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Segoe UI" pitchFamily="34" charset="0"/>
                <a:cs typeface="Segoe UI" pitchFamily="34" charset="0"/>
              </a:rPr>
              <a:t>Improved list of </a:t>
            </a:r>
            <a:r>
              <a:rPr lang="en-US" sz="1400" dirty="0" err="1">
                <a:latin typeface="Segoe UI" pitchFamily="34" charset="0"/>
                <a:cs typeface="Segoe UI" pitchFamily="34" charset="0"/>
              </a:rPr>
              <a:t>pSCI</a:t>
            </a:r>
            <a:endParaRPr lang="en-US" sz="1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0313" y="5286375"/>
            <a:ext cx="2782887" cy="307975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Segoe UI" pitchFamily="34" charset="0"/>
                <a:cs typeface="Segoe UI" pitchFamily="34" charset="0"/>
              </a:rPr>
              <a:t>Second </a:t>
            </a:r>
            <a:r>
              <a:rPr lang="en-US" sz="1400" dirty="0" err="1">
                <a:latin typeface="Segoe UI" pitchFamily="34" charset="0"/>
                <a:cs typeface="Segoe UI" pitchFamily="34" charset="0"/>
              </a:rPr>
              <a:t>biogeographical</a:t>
            </a:r>
            <a:r>
              <a:rPr lang="en-US" sz="1400" dirty="0">
                <a:latin typeface="Segoe UI" pitchFamily="34" charset="0"/>
                <a:cs typeface="Segoe UI" pitchFamily="34" charset="0"/>
              </a:rPr>
              <a:t> seminar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0625" y="5835650"/>
            <a:ext cx="1635125" cy="3381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hr-HR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EU/EC list </a:t>
            </a:r>
            <a:r>
              <a:rPr lang="hr-HR" sz="1600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of</a:t>
            </a:r>
            <a:r>
              <a:rPr lang="hr-HR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SCI</a:t>
            </a:r>
            <a:endParaRPr lang="en-US" sz="16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6325" y="6335713"/>
            <a:ext cx="2200275" cy="307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Segoe UI" pitchFamily="34" charset="0"/>
                <a:cs typeface="Segoe UI" pitchFamily="34" charset="0"/>
              </a:rPr>
              <a:t>Acceptance of SCI as SAC</a:t>
            </a:r>
          </a:p>
        </p:txBody>
      </p:sp>
      <p:cxnSp>
        <p:nvCxnSpPr>
          <p:cNvPr id="19" name="Straight Arrow Connector 18"/>
          <p:cNvCxnSpPr>
            <a:stCxn id="6" idx="3"/>
            <a:endCxn id="7" idx="1"/>
          </p:cNvCxnSpPr>
          <p:nvPr/>
        </p:nvCxnSpPr>
        <p:spPr>
          <a:xfrm>
            <a:off x="3368675" y="1927225"/>
            <a:ext cx="1489075" cy="3698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1"/>
            <a:endCxn id="8" idx="3"/>
          </p:cNvCxnSpPr>
          <p:nvPr/>
        </p:nvCxnSpPr>
        <p:spPr>
          <a:xfrm flipH="1">
            <a:off x="3348038" y="2297113"/>
            <a:ext cx="1509712" cy="608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  <a:endCxn id="9" idx="1"/>
          </p:cNvCxnSpPr>
          <p:nvPr/>
        </p:nvCxnSpPr>
        <p:spPr>
          <a:xfrm>
            <a:off x="3348038" y="2905125"/>
            <a:ext cx="1724025" cy="441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1"/>
            <a:endCxn id="10" idx="0"/>
          </p:cNvCxnSpPr>
          <p:nvPr/>
        </p:nvCxnSpPr>
        <p:spPr>
          <a:xfrm flipH="1" flipV="1">
            <a:off x="2308052" y="3212976"/>
            <a:ext cx="2764011" cy="1334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  <a:endCxn id="12" idx="1"/>
          </p:cNvCxnSpPr>
          <p:nvPr/>
        </p:nvCxnSpPr>
        <p:spPr>
          <a:xfrm>
            <a:off x="2308052" y="3520951"/>
            <a:ext cx="2857673" cy="690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mond 27"/>
          <p:cNvSpPr/>
          <p:nvPr/>
        </p:nvSpPr>
        <p:spPr>
          <a:xfrm>
            <a:off x="5435600" y="4572000"/>
            <a:ext cx="612775" cy="560388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32" name="TextBox 28"/>
          <p:cNvSpPr txBox="1">
            <a:spLocks noChangeArrowheads="1"/>
          </p:cNvSpPr>
          <p:nvPr/>
        </p:nvSpPr>
        <p:spPr bwMode="auto">
          <a:xfrm>
            <a:off x="5381625" y="4679950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/>
              <a:t> </a:t>
            </a:r>
            <a:r>
              <a:rPr lang="hr-HR" sz="1400" b="1">
                <a:latin typeface="Segoe UI" pitchFamily="34" charset="0"/>
                <a:cs typeface="Segoe UI" pitchFamily="34" charset="0"/>
              </a:rPr>
              <a:t>OK?</a:t>
            </a:r>
            <a:endParaRPr lang="en-US" sz="1400" b="1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724525" y="4365625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8" idx="1"/>
            <a:endCxn id="13" idx="3"/>
          </p:cNvCxnSpPr>
          <p:nvPr/>
        </p:nvCxnSpPr>
        <p:spPr>
          <a:xfrm flipH="1" flipV="1">
            <a:off x="2916238" y="4833938"/>
            <a:ext cx="2519362" cy="17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5" name="TextBox 33"/>
          <p:cNvSpPr txBox="1">
            <a:spLocks noChangeArrowheads="1"/>
          </p:cNvSpPr>
          <p:nvPr/>
        </p:nvSpPr>
        <p:spPr bwMode="auto">
          <a:xfrm>
            <a:off x="3795713" y="4572000"/>
            <a:ext cx="387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1200"/>
              <a:t>NO</a:t>
            </a:r>
            <a:endParaRPr lang="en-US" sz="1200"/>
          </a:p>
        </p:txBody>
      </p:sp>
      <p:cxnSp>
        <p:nvCxnSpPr>
          <p:cNvPr id="36" name="Straight Arrow Connector 35"/>
          <p:cNvCxnSpPr>
            <a:stCxn id="28" idx="2"/>
          </p:cNvCxnSpPr>
          <p:nvPr/>
        </p:nvCxnSpPr>
        <p:spPr>
          <a:xfrm flipH="1">
            <a:off x="5724525" y="5132388"/>
            <a:ext cx="17463" cy="7445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7" name="TextBox 36"/>
          <p:cNvSpPr txBox="1">
            <a:spLocks noChangeArrowheads="1"/>
          </p:cNvSpPr>
          <p:nvPr/>
        </p:nvSpPr>
        <p:spPr bwMode="auto">
          <a:xfrm>
            <a:off x="5867400" y="5300663"/>
            <a:ext cx="4048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1200"/>
              <a:t>YES</a:t>
            </a:r>
            <a:endParaRPr lang="en-US" sz="1200"/>
          </a:p>
        </p:txBody>
      </p:sp>
      <p:cxnSp>
        <p:nvCxnSpPr>
          <p:cNvPr id="39" name="Straight Arrow Connector 38"/>
          <p:cNvCxnSpPr>
            <a:stCxn id="13" idx="2"/>
            <a:endCxn id="14" idx="1"/>
          </p:cNvCxnSpPr>
          <p:nvPr/>
        </p:nvCxnSpPr>
        <p:spPr>
          <a:xfrm>
            <a:off x="1997075" y="4987925"/>
            <a:ext cx="503238" cy="452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2"/>
            <a:endCxn id="15" idx="1"/>
          </p:cNvCxnSpPr>
          <p:nvPr/>
        </p:nvCxnSpPr>
        <p:spPr>
          <a:xfrm>
            <a:off x="3892550" y="5594350"/>
            <a:ext cx="1108075" cy="411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5" idx="1"/>
            <a:endCxn id="17" idx="3"/>
          </p:cNvCxnSpPr>
          <p:nvPr/>
        </p:nvCxnSpPr>
        <p:spPr>
          <a:xfrm flipH="1">
            <a:off x="3276600" y="6005513"/>
            <a:ext cx="1724025" cy="484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42875" y="3643313"/>
            <a:ext cx="8532813" cy="1587"/>
          </a:xfrm>
          <a:prstGeom prst="line">
            <a:avLst/>
          </a:prstGeom>
          <a:ln w="444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ight Brace 53"/>
          <p:cNvSpPr/>
          <p:nvPr/>
        </p:nvSpPr>
        <p:spPr>
          <a:xfrm>
            <a:off x="6572250" y="3857625"/>
            <a:ext cx="357188" cy="21431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5" name="Right Brace 54"/>
          <p:cNvSpPr/>
          <p:nvPr/>
        </p:nvSpPr>
        <p:spPr>
          <a:xfrm>
            <a:off x="6572250" y="6072188"/>
            <a:ext cx="285750" cy="5715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4" name="TextBox 55"/>
          <p:cNvSpPr txBox="1">
            <a:spLocks noChangeArrowheads="1"/>
          </p:cNvSpPr>
          <p:nvPr/>
        </p:nvSpPr>
        <p:spPr bwMode="auto">
          <a:xfrm>
            <a:off x="34925" y="2205038"/>
            <a:ext cx="1571625" cy="33813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>
                <a:latin typeface="Segoe UI" pitchFamily="34" charset="0"/>
                <a:cs typeface="Segoe UI" pitchFamily="34" charset="0"/>
              </a:rPr>
              <a:t>EU </a:t>
            </a:r>
            <a:r>
              <a:rPr lang="en-US" sz="1600">
                <a:latin typeface="Segoe UI" pitchFamily="34" charset="0"/>
                <a:cs typeface="Segoe UI" pitchFamily="34" charset="0"/>
              </a:rPr>
              <a:t>CANDIDATE</a:t>
            </a:r>
          </a:p>
        </p:txBody>
      </p:sp>
      <p:sp>
        <p:nvSpPr>
          <p:cNvPr id="13345" name="TextBox 57"/>
          <p:cNvSpPr txBox="1">
            <a:spLocks noChangeArrowheads="1"/>
          </p:cNvSpPr>
          <p:nvPr/>
        </p:nvSpPr>
        <p:spPr bwMode="auto">
          <a:xfrm>
            <a:off x="47625" y="5826125"/>
            <a:ext cx="1571625" cy="3397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Segoe UI" pitchFamily="34" charset="0"/>
                <a:cs typeface="Segoe UI" pitchFamily="34" charset="0"/>
              </a:rPr>
              <a:t>EU MEMBER</a:t>
            </a:r>
          </a:p>
        </p:txBody>
      </p:sp>
      <p:sp>
        <p:nvSpPr>
          <p:cNvPr id="13346" name="TextBox 58"/>
          <p:cNvSpPr txBox="1">
            <a:spLocks noChangeArrowheads="1"/>
          </p:cNvSpPr>
          <p:nvPr/>
        </p:nvSpPr>
        <p:spPr bwMode="auto">
          <a:xfrm>
            <a:off x="7072313" y="4714875"/>
            <a:ext cx="862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Segoe UI" pitchFamily="34" charset="0"/>
                <a:cs typeface="Segoe UI" pitchFamily="34" charset="0"/>
              </a:rPr>
              <a:t>3 years</a:t>
            </a:r>
          </a:p>
        </p:txBody>
      </p:sp>
      <p:sp>
        <p:nvSpPr>
          <p:cNvPr id="13347" name="TextBox 59"/>
          <p:cNvSpPr txBox="1">
            <a:spLocks noChangeArrowheads="1"/>
          </p:cNvSpPr>
          <p:nvPr/>
        </p:nvSpPr>
        <p:spPr bwMode="auto">
          <a:xfrm>
            <a:off x="7019925" y="6092825"/>
            <a:ext cx="8620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Segoe UI" pitchFamily="34" charset="0"/>
                <a:cs typeface="Segoe UI" pitchFamily="34" charset="0"/>
              </a:rPr>
              <a:t>6 ye</a:t>
            </a:r>
            <a:r>
              <a:rPr lang="hr-HR" sz="1600" b="1">
                <a:latin typeface="Segoe UI" pitchFamily="34" charset="0"/>
                <a:cs typeface="Segoe UI" pitchFamily="34" charset="0"/>
              </a:rPr>
              <a:t>a</a:t>
            </a:r>
            <a:r>
              <a:rPr lang="en-US" sz="1600" b="1">
                <a:latin typeface="Segoe UI" pitchFamily="34" charset="0"/>
                <a:cs typeface="Segoe UI" pitchFamily="34" charset="0"/>
              </a:rPr>
              <a:t>rs</a:t>
            </a:r>
          </a:p>
        </p:txBody>
      </p:sp>
      <p:pic>
        <p:nvPicPr>
          <p:cNvPr id="13349" name="Picture 2" descr="http://www.aluminij.ba/sites/default/files/imagecache/slika3/grb_hrvats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84313"/>
            <a:ext cx="11509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96752"/>
            <a:ext cx="1008112" cy="726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51" name="Picture 2" descr="http://www.aluminij.ba/sites/default/files/imagecache/slika3/grb_hrvats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084763"/>
            <a:ext cx="11509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2" name="Picture 2" descr="https://encrypted-tbn0.gstatic.com/images?q=tbn:ANd9GcSuSBg-fgVDcR43aQ_fa8hRr8m42a5yee7MrNfTPDFbdOn8HUabC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51577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3" name="TextBox 68"/>
          <p:cNvSpPr txBox="1">
            <a:spLocks noChangeArrowheads="1"/>
          </p:cNvSpPr>
          <p:nvPr/>
        </p:nvSpPr>
        <p:spPr bwMode="auto">
          <a:xfrm>
            <a:off x="6804025" y="3933825"/>
            <a:ext cx="23399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100">
                <a:latin typeface="Tahoma" pitchFamily="34" charset="0"/>
                <a:cs typeface="Tahoma" pitchFamily="34" charset="0"/>
              </a:rPr>
              <a:t>Prevladavajući javni interes</a:t>
            </a:r>
          </a:p>
          <a:p>
            <a:pPr algn="ctr"/>
            <a:r>
              <a:rPr lang="hr-HR" sz="1100">
                <a:latin typeface="Tahoma" pitchFamily="34" charset="0"/>
                <a:cs typeface="Tahoma" pitchFamily="34" charset="0"/>
              </a:rPr>
              <a:t>(ZZP NN 80/13, čl 244/1) </a:t>
            </a:r>
            <a:endParaRPr lang="en-US" sz="11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54" name="TextBox 74"/>
          <p:cNvSpPr txBox="1">
            <a:spLocks noChangeArrowheads="1"/>
          </p:cNvSpPr>
          <p:nvPr/>
        </p:nvSpPr>
        <p:spPr bwMode="auto">
          <a:xfrm>
            <a:off x="6804025" y="1196975"/>
            <a:ext cx="2339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400">
                <a:latin typeface="Tahoma" pitchFamily="34" charset="0"/>
                <a:cs typeface="Tahoma" pitchFamily="34" charset="0"/>
              </a:rPr>
              <a:t>OCJENA PRIHVATLJIVOSTI ZAHVATA NA EM</a:t>
            </a:r>
          </a:p>
          <a:p>
            <a:pPr algn="ctr"/>
            <a:r>
              <a:rPr lang="hr-HR">
                <a:latin typeface="Tahoma" pitchFamily="34" charset="0"/>
                <a:cs typeface="Tahoma" pitchFamily="34" charset="0"/>
              </a:rPr>
              <a:t>OPZEM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6804025" y="6021388"/>
            <a:ext cx="23399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948488" y="1987550"/>
            <a:ext cx="2124075" cy="577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1050" dirty="0">
                <a:latin typeface="Segoe UI" pitchFamily="34" charset="0"/>
                <a:cs typeface="Segoe UI" pitchFamily="34" charset="0"/>
              </a:rPr>
              <a:t>A</a:t>
            </a:r>
            <a:r>
              <a:rPr lang="en-GB" sz="1050" dirty="0" err="1">
                <a:latin typeface="Segoe UI" pitchFamily="34" charset="0"/>
                <a:cs typeface="Segoe UI" pitchFamily="34" charset="0"/>
              </a:rPr>
              <a:t>ssessment</a:t>
            </a:r>
            <a:r>
              <a:rPr lang="en-GB" sz="1050" dirty="0">
                <a:latin typeface="Segoe UI" pitchFamily="34" charset="0"/>
                <a:cs typeface="Segoe UI" pitchFamily="34" charset="0"/>
              </a:rPr>
              <a:t> of the acceptability of </a:t>
            </a:r>
            <a:r>
              <a:rPr lang="hr-HR" sz="1050" dirty="0">
                <a:latin typeface="Segoe UI" pitchFamily="34" charset="0"/>
                <a:cs typeface="Segoe UI" pitchFamily="34" charset="0"/>
              </a:rPr>
              <a:t>i</a:t>
            </a:r>
            <a:r>
              <a:rPr lang="en-GB" sz="1050" dirty="0" err="1">
                <a:latin typeface="Segoe UI" pitchFamily="34" charset="0"/>
                <a:cs typeface="Segoe UI" pitchFamily="34" charset="0"/>
              </a:rPr>
              <a:t>nterventions</a:t>
            </a:r>
            <a:r>
              <a:rPr lang="en-GB" sz="1050" dirty="0">
                <a:latin typeface="Segoe UI" pitchFamily="34" charset="0"/>
                <a:cs typeface="Segoe UI" pitchFamily="34" charset="0"/>
              </a:rPr>
              <a:t> for the ecological network</a:t>
            </a:r>
            <a:r>
              <a:rPr lang="hr-HR" sz="1050" dirty="0">
                <a:latin typeface="Segoe UI" pitchFamily="34" charset="0"/>
                <a:cs typeface="Segoe UI" pitchFamily="34" charset="0"/>
              </a:rPr>
              <a:t> </a:t>
            </a:r>
            <a:endParaRPr lang="en-US" sz="105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19925" y="4365625"/>
            <a:ext cx="1873250" cy="414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50" dirty="0">
                <a:latin typeface="Segoe UI" pitchFamily="34" charset="0"/>
                <a:cs typeface="Segoe UI" pitchFamily="34" charset="0"/>
              </a:rPr>
              <a:t>Imperative Reasons of Overriding Public Interest </a:t>
            </a:r>
            <a:endParaRPr lang="en-US" sz="105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0" y="-27384"/>
            <a:ext cx="4355976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400" dirty="0">
                <a:latin typeface="Segoe UI" pitchFamily="34" charset="0"/>
                <a:cs typeface="Segoe UI" pitchFamily="34" charset="0"/>
              </a:rPr>
              <a:t>(</a:t>
            </a:r>
            <a:r>
              <a:rPr lang="hr-HR" sz="1400" dirty="0"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400" dirty="0">
                <a:latin typeface="Segoe UI" pitchFamily="34" charset="0"/>
                <a:cs typeface="Segoe UI" pitchFamily="34" charset="0"/>
              </a:rPr>
              <a:t>)  </a:t>
            </a:r>
            <a:r>
              <a:rPr lang="hr-HR" sz="1400" dirty="0" smtClean="0">
                <a:latin typeface="Segoe UI" pitchFamily="34" charset="0"/>
                <a:cs typeface="Segoe UI" pitchFamily="34" charset="0"/>
              </a:rPr>
              <a:t>Uredba o proglašenju ekološke mreže, </a:t>
            </a:r>
            <a:r>
              <a:rPr lang="hr-HR" sz="1400" dirty="0">
                <a:latin typeface="Segoe UI" pitchFamily="34" charset="0"/>
                <a:cs typeface="Segoe UI" pitchFamily="34" charset="0"/>
              </a:rPr>
              <a:t>NN </a:t>
            </a:r>
            <a:r>
              <a:rPr lang="hr-HR" sz="1400" dirty="0" smtClean="0">
                <a:latin typeface="Segoe UI" pitchFamily="34" charset="0"/>
                <a:cs typeface="Segoe UI" pitchFamily="34" charset="0"/>
              </a:rPr>
              <a:t>.....</a:t>
            </a:r>
            <a:endParaRPr lang="hr-HR" sz="14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27784" y="4725144"/>
            <a:ext cx="3816424" cy="307777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r-HR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martinic.ivan@gmail.com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6911975" y="5572125"/>
            <a:ext cx="2232025" cy="1285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>
              <a:latin typeface="Arial" pitchFamily="34" charset="0"/>
            </a:endParaRPr>
          </a:p>
        </p:txBody>
      </p:sp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2555776" y="1484784"/>
            <a:ext cx="3816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l-PL" sz="1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 </a:t>
            </a:r>
            <a:r>
              <a:rPr lang="pl-PL" sz="1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hvala na pozornosti </a:t>
            </a:r>
            <a:r>
              <a:rPr lang="pl-PL" sz="1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 </a:t>
            </a:r>
            <a:endParaRPr lang="pl-PL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6324" name="Picture 4" descr="http://www.marjan-parksuma.hr/userfiles/suma-uz-morefotogaler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362988"/>
            <a:ext cx="3816424" cy="229014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1043608" y="1991742"/>
            <a:ext cx="74888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hr-HR" sz="1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Priprema novog Zakona o šumama</a:t>
            </a:r>
          </a:p>
          <a:p>
            <a:pPr eaLnBrk="0" hangingPunct="0"/>
            <a:r>
              <a:rPr lang="hr-HR" sz="1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Pravilnik o načinu mortenja oštećenosti šumskih </a:t>
            </a:r>
          </a:p>
          <a:p>
            <a:pPr eaLnBrk="0" hangingPunct="0"/>
            <a:r>
              <a:rPr lang="hr-HR" sz="1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ekosustava </a:t>
            </a:r>
            <a:r>
              <a:rPr lang="hr-HR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(NN 67/13)</a:t>
            </a:r>
          </a:p>
          <a:p>
            <a:pPr eaLnBrk="0" hangingPunct="0"/>
            <a:r>
              <a:rPr lang="hr-HR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Ministarstvo </a:t>
            </a:r>
            <a:r>
              <a:rPr lang="hr-HR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poljoprivrede </a:t>
            </a:r>
            <a:r>
              <a:rPr lang="hr-HR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  <a:sym typeface="Wingdings"/>
              </a:rPr>
              <a:t></a:t>
            </a:r>
            <a:r>
              <a:rPr lang="hr-HR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HS  </a:t>
            </a:r>
            <a:r>
              <a:rPr lang="hr-HR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IV/2013 </a:t>
            </a:r>
            <a:endParaRPr lang="pl-PL" sz="16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764704"/>
            <a:ext cx="2520280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hr-HR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NAJAKTUALNIJE !</a:t>
            </a:r>
            <a:endParaRPr lang="hr-HR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43608" y="3740840"/>
            <a:ext cx="74888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hr-HR" sz="1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Novi Zakon </a:t>
            </a:r>
            <a:r>
              <a:rPr lang="hr-HR" sz="1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o zaštiti </a:t>
            </a:r>
            <a:r>
              <a:rPr lang="hr-HR" sz="1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prirode</a:t>
            </a:r>
          </a:p>
          <a:p>
            <a:pPr eaLnBrk="0" hangingPunct="0"/>
            <a:r>
              <a:rPr lang="hr-HR" sz="1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Uredba o proglašenju ekološke mreže</a:t>
            </a:r>
            <a:endParaRPr lang="hr-HR" sz="1600" b="1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eaLnBrk="0" hangingPunct="0"/>
            <a:r>
              <a:rPr lang="hr-HR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Ministarstvo zaštite okoliša i prirode </a:t>
            </a:r>
            <a:r>
              <a:rPr lang="hr-HR" sz="16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  <a:sym typeface="Wingdings"/>
              </a:rPr>
              <a:t></a:t>
            </a:r>
            <a:endParaRPr lang="hr-HR" sz="1600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eaLnBrk="0" hangingPunct="0"/>
            <a:endParaRPr lang="hr-HR" sz="1600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3794" name="Picture 2" descr="http://www.24sata.hr/image/zmajlovic-holy-moze-pricati-sto-zeli-zakoni-ne-stoje-u-ladici-504x335-20120624-20120611115802-d4232dda5fd1122d2fc214a2bac7db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645024"/>
            <a:ext cx="1872208" cy="1244424"/>
          </a:xfrm>
          <a:prstGeom prst="rect">
            <a:avLst/>
          </a:prstGeom>
          <a:noFill/>
        </p:spPr>
      </p:pic>
      <p:pic>
        <p:nvPicPr>
          <p:cNvPr id="33796" name="Picture 4" descr="https://encrypted-tbn3.gstatic.com/images?q=tbn:ANd9GcTG8orQriHGXy0dZoEAE93PWg3crE4rbQhKQ_HTbJE_CyqJ-_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772817"/>
            <a:ext cx="2592288" cy="1296144"/>
          </a:xfrm>
          <a:prstGeom prst="rect">
            <a:avLst/>
          </a:prstGeom>
          <a:noFill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76672"/>
            <a:ext cx="1288383" cy="928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899592" y="836712"/>
            <a:ext cx="7488832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Članak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4.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(1)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Nacionalni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koordinacijski</a:t>
            </a:r>
            <a:r>
              <a:rPr kumimoji="0" lang="hr-HR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cent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ar 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  <a:sym typeface="Wingdings"/>
              </a:rPr>
              <a:t></a:t>
            </a:r>
            <a:r>
              <a:rPr kumimoji="0" lang="hr-HR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Hrvatski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šumarski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institut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Članak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9.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Na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mreži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točaka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Razine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1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podatke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prikupljaju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trgovačko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društvo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»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Hrvatske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šume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«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d.o.o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javne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ustanove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nacionalnih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parkova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.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(2)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Pravne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osobe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iz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stavka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1.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ovoga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članka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dužne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su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prikupljene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podatke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dostaviti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u 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400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hr-HR" sz="1400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    N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acionalni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centar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do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kraja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mjeseca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kolovoza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tekuće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godine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.</a:t>
            </a:r>
            <a:endParaRPr kumimoji="0" lang="hr-H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(3) 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Iznimno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od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stavka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1.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ovoga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članka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podatke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za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Registar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stanja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šumskih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tala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Registar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400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hr-HR" sz="1400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stanja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ishrane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šumskog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drveća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točkama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Razine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1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prikuplja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Nacionalni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centar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.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1400" dirty="0" smtClean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cs typeface="Segoe UI" pitchFamily="34" charset="0"/>
              </a:rPr>
              <a:t>_______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Registar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Razine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sastoji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se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od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: 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400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	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Registra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oštećenosti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krošanja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, 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400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	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Registra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stanja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šumskih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tala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, 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400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	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Registra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stanja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ishrane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šumskog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drveća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drugih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registara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400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	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koji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se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ustanovljuju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vode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u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skladu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s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Nacionalnim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programom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motrenja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400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	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oštećenosti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šumskih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ekosustava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6" y="24879"/>
            <a:ext cx="6048672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) </a:t>
            </a:r>
            <a:r>
              <a:rPr lang="en-US" sz="1400" dirty="0" err="1" smtClean="0">
                <a:solidFill>
                  <a:schemeClr val="bg1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Pravilnik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o </a:t>
            </a:r>
            <a:r>
              <a:rPr lang="en-US" sz="1400" dirty="0" err="1" smtClean="0">
                <a:solidFill>
                  <a:schemeClr val="bg1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načinu</a:t>
            </a:r>
            <a:r>
              <a:rPr lang="en-US" sz="1400" dirty="0" smtClean="0">
                <a:solidFill>
                  <a:schemeClr val="bg1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motrenja</a:t>
            </a:r>
            <a:r>
              <a:rPr lang="en-US" sz="1400" dirty="0" smtClean="0">
                <a:solidFill>
                  <a:schemeClr val="bg1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oštećenosti</a:t>
            </a:r>
            <a:r>
              <a:rPr lang="en-US" sz="1400" dirty="0" smtClean="0">
                <a:solidFill>
                  <a:schemeClr val="bg1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šumskih</a:t>
            </a:r>
            <a:r>
              <a:rPr lang="en-US" sz="1400" dirty="0" smtClean="0">
                <a:solidFill>
                  <a:schemeClr val="bg1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ekosustava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, NN 67/13</a:t>
            </a:r>
            <a:endParaRPr lang="en-US" sz="14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429000" y="27432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600"/>
              </a:spcBef>
            </a:pPr>
            <a:endParaRPr lang="sr-Latn-CS" sz="1000">
              <a:solidFill>
                <a:srgbClr val="000066"/>
              </a:solidFill>
              <a:latin typeface="Humanst521 Lt BT"/>
            </a:endParaRPr>
          </a:p>
        </p:txBody>
      </p:sp>
      <p:sp>
        <p:nvSpPr>
          <p:cNvPr id="3075" name="Line 4"/>
          <p:cNvSpPr>
            <a:spLocks noChangeShapeType="1"/>
          </p:cNvSpPr>
          <p:nvPr/>
        </p:nvSpPr>
        <p:spPr bwMode="auto">
          <a:xfrm>
            <a:off x="5724525" y="3357563"/>
            <a:ext cx="26638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772111"/>
            <a:ext cx="1288383" cy="928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7" name="Rectangle 1"/>
          <p:cNvSpPr>
            <a:spLocks noChangeArrowheads="1"/>
          </p:cNvSpPr>
          <p:nvPr/>
        </p:nvSpPr>
        <p:spPr bwMode="auto">
          <a:xfrm>
            <a:off x="684213" y="836613"/>
            <a:ext cx="619125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/>
            <a:r>
              <a:rPr lang="hr-HR" sz="1600">
                <a:latin typeface="Segoe UI" pitchFamily="34" charset="0"/>
                <a:cs typeface="Segoe UI" pitchFamily="34" charset="0"/>
              </a:rPr>
              <a:t>Pristup RH Europskoj uniji </a:t>
            </a:r>
            <a:r>
              <a:rPr lang="hr-HR" sz="1600">
                <a:latin typeface="Segoe UI" pitchFamily="34" charset="0"/>
                <a:cs typeface="Segoe UI" pitchFamily="34" charset="0"/>
                <a:sym typeface="Wingdings" pitchFamily="2" charset="2"/>
              </a:rPr>
              <a:t> usklađivanje zakonodavstva </a:t>
            </a:r>
          </a:p>
          <a:p>
            <a:pPr marL="342900" indent="-342900" eaLnBrk="0" hangingPunct="0"/>
            <a:r>
              <a:rPr lang="fr-FR" b="1">
                <a:latin typeface="Segoe UI" pitchFamily="34" charset="0"/>
                <a:cs typeface="Segoe UI" pitchFamily="34" charset="0"/>
              </a:rPr>
              <a:t>Acquis communautaire</a:t>
            </a:r>
            <a:r>
              <a:rPr lang="fr-FR">
                <a:latin typeface="Segoe UI" pitchFamily="34" charset="0"/>
                <a:cs typeface="Segoe UI" pitchFamily="34" charset="0"/>
              </a:rPr>
              <a:t> ili Pravna stečevina </a:t>
            </a:r>
            <a:r>
              <a:rPr lang="hr-HR">
                <a:latin typeface="Segoe UI" pitchFamily="34" charset="0"/>
                <a:cs typeface="Segoe UI" pitchFamily="34" charset="0"/>
              </a:rPr>
              <a:t>EU</a:t>
            </a:r>
            <a:endParaRPr lang="pl-PL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684213" y="1766888"/>
            <a:ext cx="7704137" cy="1446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hr-HR" sz="1400" b="1" dirty="0">
                <a:latin typeface="Segoe UI" pitchFamily="34" charset="0"/>
                <a:cs typeface="Segoe UI" pitchFamily="34" charset="0"/>
              </a:rPr>
              <a:t>  Zakon o potvrđivanju Konvencije o biološkoj raznolikosti </a:t>
            </a:r>
            <a:r>
              <a:rPr lang="hr-HR" sz="1400" dirty="0">
                <a:latin typeface="Segoe UI" pitchFamily="34" charset="0"/>
                <a:cs typeface="Segoe UI" pitchFamily="34" charset="0"/>
              </a:rPr>
              <a:t>(NN,  međun. ugovori, 6/96)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1400" b="1" dirty="0">
                <a:latin typeface="Segoe UI" pitchFamily="34" charset="0"/>
                <a:cs typeface="Segoe UI" pitchFamily="34" charset="0"/>
              </a:rPr>
              <a:t>  Zakon o potvrđivanju Konvencije o zaštiti europskih divljih vrsta i prirodnih staništa</a:t>
            </a:r>
          </a:p>
          <a:p>
            <a:pPr>
              <a:defRPr/>
            </a:pPr>
            <a:r>
              <a:rPr lang="hr-HR" sz="1400" b="1" dirty="0">
                <a:latin typeface="Segoe UI" pitchFamily="34" charset="0"/>
                <a:cs typeface="Segoe UI" pitchFamily="34" charset="0"/>
              </a:rPr>
              <a:t>   </a:t>
            </a:r>
            <a:r>
              <a:rPr lang="hr-HR" sz="1400" dirty="0">
                <a:latin typeface="Segoe UI" pitchFamily="34" charset="0"/>
                <a:cs typeface="Segoe UI" pitchFamily="34" charset="0"/>
              </a:rPr>
              <a:t>(Bernska konvencija)	</a:t>
            </a:r>
          </a:p>
          <a:p>
            <a:pPr>
              <a:defRPr/>
            </a:pPr>
            <a:endParaRPr lang="hr-HR" sz="1400" dirty="0">
              <a:latin typeface="Segoe UI" pitchFamily="34" charset="0"/>
              <a:cs typeface="Segoe UI" pitchFamily="34" charset="0"/>
            </a:endParaRPr>
          </a:p>
          <a:p>
            <a:pPr eaLnBrk="0" hangingPunct="0">
              <a:defRPr/>
            </a:pPr>
            <a:r>
              <a:rPr lang="hr-HR" sz="1400" dirty="0">
                <a:latin typeface="Segoe UI" pitchFamily="34" charset="0"/>
                <a:cs typeface="Segoe UI" pitchFamily="34" charset="0"/>
                <a:sym typeface="Wingdings" pitchFamily="2" charset="2"/>
              </a:rPr>
              <a:t>  </a:t>
            </a:r>
            <a:r>
              <a:rPr lang="hr-HR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hr-HR" sz="1600" b="1" dirty="0">
                <a:latin typeface="Segoe UI" pitchFamily="34" charset="0"/>
                <a:ea typeface="Tahoma" pitchFamily="34" charset="0"/>
                <a:cs typeface="Segoe UI" pitchFamily="34" charset="0"/>
              </a:rPr>
              <a:t>Direktiva o zaštiti ptica </a:t>
            </a:r>
            <a:r>
              <a:rPr lang="hr-HR" sz="1600" dirty="0">
                <a:latin typeface="Segoe UI" pitchFamily="34" charset="0"/>
                <a:ea typeface="Tahoma" pitchFamily="34" charset="0"/>
                <a:cs typeface="Segoe UI" pitchFamily="34" charset="0"/>
              </a:rPr>
              <a:t>br. 79/409/EEC</a:t>
            </a:r>
          </a:p>
          <a:p>
            <a:pPr eaLnBrk="0" hangingPunct="0">
              <a:defRPr/>
            </a:pPr>
            <a:r>
              <a:rPr lang="hr-HR" sz="1600" dirty="0">
                <a:latin typeface="Segoe UI" pitchFamily="34" charset="0"/>
                <a:ea typeface="Tahoma" pitchFamily="34" charset="0"/>
                <a:cs typeface="Segoe UI" pitchFamily="34" charset="0"/>
                <a:sym typeface="Wingdings" pitchFamily="2" charset="2"/>
              </a:rPr>
              <a:t>  </a:t>
            </a:r>
            <a:r>
              <a:rPr lang="hr-HR" sz="1600" b="1" dirty="0">
                <a:latin typeface="Segoe UI" pitchFamily="34" charset="0"/>
                <a:ea typeface="Tahoma" pitchFamily="34" charset="0"/>
                <a:cs typeface="Segoe UI" pitchFamily="34" charset="0"/>
              </a:rPr>
              <a:t>Direktiva o zaštiti prirodnih staništa i divlje faune i flore </a:t>
            </a:r>
            <a:r>
              <a:rPr lang="hr-HR" sz="1600" dirty="0">
                <a:latin typeface="Segoe UI" pitchFamily="34" charset="0"/>
                <a:ea typeface="Tahoma" pitchFamily="34" charset="0"/>
                <a:cs typeface="Segoe UI" pitchFamily="34" charset="0"/>
              </a:rPr>
              <a:t>br. 92/43/EEC</a:t>
            </a:r>
            <a:r>
              <a:rPr lang="hr-H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55650" y="3872350"/>
            <a:ext cx="7777163" cy="2339102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hr-HR" b="1" dirty="0">
                <a:latin typeface="Segoe UI" pitchFamily="34" charset="0"/>
                <a:cs typeface="Segoe UI" pitchFamily="34" charset="0"/>
              </a:rPr>
              <a:t>Zakon o zaštiti prirode </a:t>
            </a:r>
            <a:r>
              <a:rPr lang="hr-HR" dirty="0">
                <a:latin typeface="Segoe UI" pitchFamily="34" charset="0"/>
                <a:cs typeface="Segoe UI" pitchFamily="34" charset="0"/>
              </a:rPr>
              <a:t>(NN 80/13)</a:t>
            </a:r>
          </a:p>
          <a:p>
            <a:pPr eaLnBrk="0" hangingPunct="0">
              <a:defRPr/>
            </a:pPr>
            <a:r>
              <a:rPr lang="hr-HR" sz="1600" b="1" dirty="0" smtClean="0">
                <a:latin typeface="Segoe UI" pitchFamily="34" charset="0"/>
                <a:cs typeface="Segoe UI" pitchFamily="34" charset="0"/>
              </a:rPr>
              <a:t>Uredba </a:t>
            </a:r>
            <a:r>
              <a:rPr lang="hr-HR" sz="1600" b="1" dirty="0" smtClean="0">
                <a:latin typeface="Segoe UI" pitchFamily="34" charset="0"/>
                <a:cs typeface="Segoe UI" pitchFamily="34" charset="0"/>
              </a:rPr>
              <a:t>o proglašenju ekološke mreže (Natura 2000) (NN </a:t>
            </a:r>
            <a:r>
              <a:rPr lang="hr-HR" sz="1600" b="1" dirty="0" smtClean="0">
                <a:latin typeface="Segoe UI" pitchFamily="34" charset="0"/>
                <a:cs typeface="Segoe UI" pitchFamily="34" charset="0"/>
              </a:rPr>
              <a:t>.../13)</a:t>
            </a:r>
          </a:p>
          <a:p>
            <a:pPr eaLnBrk="0" hangingPunct="0">
              <a:defRPr/>
            </a:pPr>
            <a:endParaRPr lang="hr-HR" sz="1400" dirty="0">
              <a:latin typeface="Segoe UI" pitchFamily="34" charset="0"/>
              <a:cs typeface="Segoe UI" pitchFamily="34" charset="0"/>
              <a:sym typeface="Wingdings" pitchFamily="2" charset="2"/>
            </a:endParaRPr>
          </a:p>
          <a:p>
            <a:pPr eaLnBrk="0" hangingPunct="0">
              <a:defRPr/>
            </a:pPr>
            <a:r>
              <a:rPr lang="hr-HR" sz="1400" dirty="0">
                <a:latin typeface="Segoe UI" pitchFamily="34" charset="0"/>
                <a:cs typeface="Segoe UI" pitchFamily="34" charset="0"/>
                <a:sym typeface="Wingdings" pitchFamily="2" charset="2"/>
              </a:rPr>
              <a:t>    </a:t>
            </a:r>
            <a:r>
              <a:rPr lang="hr-HR" sz="1400" dirty="0">
                <a:latin typeface="Segoe UI" pitchFamily="34" charset="0"/>
                <a:cs typeface="Segoe UI" pitchFamily="34" charset="0"/>
              </a:rPr>
              <a:t>Uredba o proglašenju ekološke mreže  (CRO-NEN) (NN 109/07)</a:t>
            </a:r>
          </a:p>
          <a:p>
            <a:pPr eaLnBrk="0" hangingPunct="0">
              <a:defRPr/>
            </a:pPr>
            <a:r>
              <a:rPr lang="hr-HR" sz="1400" dirty="0">
                <a:latin typeface="Segoe UI" pitchFamily="34" charset="0"/>
                <a:cs typeface="Segoe UI" pitchFamily="34" charset="0"/>
                <a:sym typeface="Wingdings" pitchFamily="2" charset="2"/>
              </a:rPr>
              <a:t>    </a:t>
            </a:r>
            <a:r>
              <a:rPr lang="hr-HR" sz="1400" dirty="0">
                <a:latin typeface="Segoe UI" pitchFamily="34" charset="0"/>
                <a:cs typeface="Segoe UI" pitchFamily="34" charset="0"/>
              </a:rPr>
              <a:t>Pravilnik o ocjeni prihvatljivosti zahvata za prirodu (NN 89/07)</a:t>
            </a:r>
          </a:p>
          <a:p>
            <a:pPr>
              <a:defRPr/>
            </a:pPr>
            <a:r>
              <a:rPr lang="hr-HR" sz="1400" dirty="0">
                <a:latin typeface="Segoe UI" pitchFamily="34" charset="0"/>
                <a:cs typeface="Segoe UI" pitchFamily="34" charset="0"/>
                <a:sym typeface="Wingdings" pitchFamily="2" charset="2"/>
              </a:rPr>
              <a:t>    </a:t>
            </a:r>
            <a:r>
              <a:rPr lang="hr-HR" sz="1400" dirty="0">
                <a:latin typeface="Segoe UI" pitchFamily="34" charset="0"/>
                <a:cs typeface="Segoe UI" pitchFamily="34" charset="0"/>
              </a:rPr>
              <a:t>Pravilnik o vrstama stanišnih tipova, karti staništa, ugroženim i rijetkim </a:t>
            </a:r>
          </a:p>
          <a:p>
            <a:pPr>
              <a:defRPr/>
            </a:pPr>
            <a:r>
              <a:rPr lang="hr-HR" sz="1400" dirty="0">
                <a:latin typeface="Segoe UI" pitchFamily="34" charset="0"/>
                <a:cs typeface="Segoe UI" pitchFamily="34" charset="0"/>
              </a:rPr>
              <a:t>     stanišnim tipovima te o mjerama za očuvanje stanišnih tipova (NN 7/06)</a:t>
            </a:r>
          </a:p>
          <a:p>
            <a:pPr>
              <a:defRPr/>
            </a:pPr>
            <a:r>
              <a:rPr lang="hr-HR" sz="1400" dirty="0">
                <a:latin typeface="Segoe UI" pitchFamily="34" charset="0"/>
                <a:cs typeface="Segoe UI" pitchFamily="34" charset="0"/>
                <a:sym typeface="Wingdings" pitchFamily="2" charset="2"/>
              </a:rPr>
              <a:t>    </a:t>
            </a:r>
            <a:r>
              <a:rPr lang="hr-HR" sz="1400" dirty="0">
                <a:latin typeface="Segoe UI" pitchFamily="34" charset="0"/>
                <a:cs typeface="Segoe UI" pitchFamily="34" charset="0"/>
              </a:rPr>
              <a:t>Pravilnik o proglašavanju divljih svojti zaštićenim i strogo zaštićenim (NN 7/06)</a:t>
            </a:r>
          </a:p>
          <a:p>
            <a:pPr>
              <a:defRPr/>
            </a:pPr>
            <a:r>
              <a:rPr lang="hr-HR" sz="1400" dirty="0">
                <a:latin typeface="Segoe UI" pitchFamily="34" charset="0"/>
                <a:cs typeface="Segoe UI" pitchFamily="34" charset="0"/>
                <a:sym typeface="Wingdings" pitchFamily="2" charset="2"/>
              </a:rPr>
              <a:t>    </a:t>
            </a:r>
            <a:r>
              <a:rPr lang="hr-HR" sz="1400" dirty="0">
                <a:latin typeface="Segoe UI" pitchFamily="34" charset="0"/>
                <a:cs typeface="Segoe UI" pitchFamily="34" charset="0"/>
              </a:rPr>
              <a:t>Pravilnik o ocjeni prihvatljivosti plana, programa i zahvata za ekološku mrežu (NN 118/09). </a:t>
            </a:r>
          </a:p>
          <a:p>
            <a:pPr eaLnBrk="0" hangingPunct="0">
              <a:defRPr/>
            </a:pPr>
            <a:endParaRPr lang="hr-HR" sz="14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080" name="Picture 2" descr="http://www.aluminij.ba/sites/default/files/imagecache/slika3/grb_hrvats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3332163"/>
            <a:ext cx="16589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55576" y="260648"/>
            <a:ext cx="4464497" cy="307777"/>
          </a:xfrm>
          <a:prstGeom prst="rect">
            <a:avLst/>
          </a:prstGeom>
          <a:solidFill>
            <a:srgbClr val="003300"/>
          </a:solidFill>
          <a:ln>
            <a:solidFill>
              <a:srgbClr val="E6FFB3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hr-HR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NOVI 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KONCEPT ZAŠTITE PRIRODE U HRVATSKOJ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429000" y="27432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600"/>
              </a:spcBef>
            </a:pPr>
            <a:endParaRPr lang="sr-Latn-CS" sz="1000">
              <a:solidFill>
                <a:srgbClr val="000066"/>
              </a:solidFill>
              <a:latin typeface="Humanst521 Lt BT" pitchFamily="34" charset="-18"/>
            </a:endParaRP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5724525" y="3357563"/>
            <a:ext cx="26638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6911975" y="5572125"/>
            <a:ext cx="2232025" cy="1285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4262438"/>
            <a:ext cx="184150" cy="3079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hr-HR" sz="1400" dirty="0"/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0"/>
            <a:ext cx="3419872" cy="307777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)  Zakon o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zaštiti prirode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NN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80/13</a:t>
            </a:r>
            <a:endParaRPr lang="hr-HR" sz="1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683568" y="431131"/>
            <a:ext cx="748883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</a:pP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Uvjeti  zaštite prirode za planove gospodarenja u šumarstvu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</a:pPr>
            <a:endParaRPr kumimoji="0" lang="hr-H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lvl="0"/>
            <a:r>
              <a:rPr lang="hr-HR" sz="1600" dirty="0" smtClean="0">
                <a:latin typeface="Segoe UI" pitchFamily="34" charset="0"/>
                <a:cs typeface="Segoe UI" pitchFamily="34" charset="0"/>
              </a:rPr>
              <a:t>(</a:t>
            </a:r>
            <a:r>
              <a:rPr lang="hr-HR" sz="16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600" dirty="0" smtClean="0">
                <a:latin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hr-HR" sz="1600" dirty="0" smtClean="0">
                <a:latin typeface="Segoe UI" pitchFamily="34" charset="0"/>
                <a:cs typeface="Segoe UI" pitchFamily="34" charset="0"/>
              </a:rPr>
              <a:t>) </a:t>
            </a:r>
            <a:r>
              <a:rPr lang="hr-HR" sz="1600" b="1" dirty="0" smtClean="0">
                <a:latin typeface="Segoe UI" pitchFamily="34" charset="0"/>
                <a:cs typeface="Segoe UI" pitchFamily="34" charset="0"/>
              </a:rPr>
              <a:t>č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l. 20.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(1) Planovi gospodarenja prirodnim dobrima sadrže 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uvjete zaštite prirode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(2) U postupku izrade planova gospodarenja prirodnim dobrima vlasnici, nositelji prava ili izrađivači planova dužni su od Ministarstva ishoditi uvjete zaštite prirode. Uvjeti zaštite prirode izdaju se u obliku rješenja.</a:t>
            </a:r>
            <a:endParaRPr kumimoji="0" lang="hr-H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20888"/>
            <a:ext cx="5517232" cy="417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380312" y="2348880"/>
            <a:ext cx="861133" cy="369332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r-HR" dirty="0">
                <a:latin typeface="Tw Cen MT" pitchFamily="34" charset="-18"/>
              </a:rPr>
              <a:t>HŠ doo</a:t>
            </a:r>
          </a:p>
        </p:txBody>
      </p:sp>
      <p:cxnSp>
        <p:nvCxnSpPr>
          <p:cNvPr id="12" name="Curved Connector 11"/>
          <p:cNvCxnSpPr/>
          <p:nvPr/>
        </p:nvCxnSpPr>
        <p:spPr>
          <a:xfrm rot="10800000" flipV="1">
            <a:off x="6876256" y="2708920"/>
            <a:ext cx="936104" cy="576064"/>
          </a:xfrm>
          <a:prstGeom prst="curvedConnector3">
            <a:avLst>
              <a:gd name="adj1" fmla="val 50000"/>
            </a:avLst>
          </a:prstGeom>
          <a:ln w="3492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436096" y="4509121"/>
            <a:ext cx="1800200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100" dirty="0">
                <a:latin typeface="Segoe UI" pitchFamily="34" charset="0"/>
                <a:cs typeface="Segoe UI" pitchFamily="34" charset="0"/>
              </a:rPr>
              <a:t>(</a:t>
            </a:r>
            <a:r>
              <a:rPr lang="hr-HR" sz="1100" dirty="0"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100" dirty="0">
                <a:latin typeface="Segoe UI" pitchFamily="34" charset="0"/>
                <a:cs typeface="Segoe UI" pitchFamily="34" charset="0"/>
              </a:rPr>
              <a:t>)  </a:t>
            </a:r>
            <a:r>
              <a:rPr lang="hr-HR" sz="1100" dirty="0" smtClean="0">
                <a:latin typeface="Segoe UI" pitchFamily="34" charset="0"/>
                <a:cs typeface="Segoe UI" pitchFamily="34" charset="0"/>
              </a:rPr>
              <a:t>MZOIP</a:t>
            </a:r>
          </a:p>
          <a:p>
            <a:r>
              <a:rPr lang="hr-HR" sz="1100" dirty="0" smtClean="0">
                <a:latin typeface="Segoe UI" pitchFamily="34" charset="0"/>
                <a:cs typeface="Segoe UI" pitchFamily="34" charset="0"/>
              </a:rPr>
              <a:t>Uprava za </a:t>
            </a:r>
            <a:r>
              <a:rPr lang="hr-HR" sz="1100" dirty="0" smtClean="0">
                <a:latin typeface="Segoe UI" pitchFamily="34" charset="0"/>
                <a:cs typeface="Segoe UI" pitchFamily="34" charset="0"/>
              </a:rPr>
              <a:t>zaštitu prirode</a:t>
            </a:r>
            <a:endParaRPr lang="hr-HR" sz="11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907704" y="4582289"/>
            <a:ext cx="1800200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100" dirty="0">
                <a:latin typeface="Segoe UI" pitchFamily="34" charset="0"/>
                <a:cs typeface="Segoe UI" pitchFamily="34" charset="0"/>
              </a:rPr>
              <a:t>(</a:t>
            </a:r>
            <a:r>
              <a:rPr lang="hr-HR" sz="1100" dirty="0"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100" dirty="0">
                <a:latin typeface="Segoe UI" pitchFamily="34" charset="0"/>
                <a:cs typeface="Segoe UI" pitchFamily="34" charset="0"/>
              </a:rPr>
              <a:t>)  </a:t>
            </a:r>
            <a:r>
              <a:rPr lang="hr-HR" sz="1100" dirty="0" smtClean="0">
                <a:latin typeface="Segoe UI" pitchFamily="34" charset="0"/>
                <a:cs typeface="Segoe UI" pitchFamily="34" charset="0"/>
              </a:rPr>
              <a:t>MZOIP</a:t>
            </a:r>
          </a:p>
          <a:p>
            <a:r>
              <a:rPr lang="hr-HR" sz="1100" dirty="0" smtClean="0">
                <a:latin typeface="Segoe UI" pitchFamily="34" charset="0"/>
                <a:cs typeface="Segoe UI" pitchFamily="34" charset="0"/>
              </a:rPr>
              <a:t>Uprava za </a:t>
            </a:r>
            <a:r>
              <a:rPr lang="hr-HR" sz="1100" dirty="0" smtClean="0">
                <a:latin typeface="Segoe UI" pitchFamily="34" charset="0"/>
                <a:cs typeface="Segoe UI" pitchFamily="34" charset="0"/>
              </a:rPr>
              <a:t>zaštitu prirode</a:t>
            </a:r>
            <a:endParaRPr lang="hr-HR" sz="11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429000" y="27432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600"/>
              </a:spcBef>
            </a:pPr>
            <a:endParaRPr lang="sr-Latn-CS" sz="1000">
              <a:solidFill>
                <a:srgbClr val="000066"/>
              </a:solidFill>
              <a:latin typeface="Humanst521 Lt BT" pitchFamily="34" charset="-18"/>
            </a:endParaRP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5724525" y="3357563"/>
            <a:ext cx="26638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4262438"/>
            <a:ext cx="184150" cy="3079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hr-HR" sz="1400" dirty="0"/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0"/>
            <a:ext cx="3419872" cy="307777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)  Zakon o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zaštiti prirode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NN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80/13</a:t>
            </a:r>
            <a:endParaRPr lang="hr-HR" sz="1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683568" y="605299"/>
            <a:ext cx="748883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  <a:sym typeface="Wingdings"/>
              </a:rPr>
              <a:t>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Ocjena prihvatljivosti za ekološku mrežu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Ocjena prihvatljivosti provodi se za plan, program ili zahvat, odnosno dijelove plana, programa ili zahvata koji sam ili s drugim planovima, programima ili 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zahvatima može imati značajan negativan utjecaj na ciljeve očuvanja i cjelovitost područja ekološke mreže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.</a:t>
            </a:r>
            <a:endParaRPr kumimoji="0" lang="hr-H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07704" y="5080248"/>
            <a:ext cx="6121425" cy="10772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hr-HR" sz="16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za </a:t>
            </a:r>
            <a:r>
              <a:rPr lang="hr-HR" sz="1600" dirty="0">
                <a:latin typeface="Segoe UI" pitchFamily="34" charset="0"/>
                <a:ea typeface="Tahoma" pitchFamily="34" charset="0"/>
                <a:cs typeface="Segoe UI" pitchFamily="34" charset="0"/>
              </a:rPr>
              <a:t>šumskogospodarski planove </a:t>
            </a:r>
            <a:r>
              <a:rPr lang="hr-HR" sz="1600" b="1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nije </a:t>
            </a:r>
            <a:r>
              <a:rPr lang="hr-HR" sz="1600" b="1" dirty="0">
                <a:latin typeface="Segoe UI" pitchFamily="34" charset="0"/>
                <a:ea typeface="Tahoma" pitchFamily="34" charset="0"/>
                <a:cs typeface="Segoe UI" pitchFamily="34" charset="0"/>
              </a:rPr>
              <a:t>predviđena </a:t>
            </a:r>
            <a:r>
              <a:rPr lang="hr-HR" sz="1600" b="1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posebna procjena utjecaja na ekološku mrežu</a:t>
            </a:r>
            <a:r>
              <a:rPr lang="hr-HR" sz="16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već se isto provodi u postupku izdavanja uvjeta i mjera zaštite prirode kroz prethodnu suglasnost na plan !!</a:t>
            </a:r>
            <a:endParaRPr lang="hr-HR" sz="16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969" y="4797152"/>
            <a:ext cx="1077411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hr-HR" dirty="0">
                <a:latin typeface="Segoe UI" pitchFamily="34" charset="0"/>
                <a:cs typeface="Segoe UI" pitchFamily="34" charset="0"/>
              </a:rPr>
              <a:t>VAŽNO !</a:t>
            </a:r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683568" y="2729825"/>
            <a:ext cx="74168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r-HR" sz="1600" dirty="0" smtClean="0">
                <a:latin typeface="Segoe UI" pitchFamily="34" charset="0"/>
                <a:cs typeface="Segoe UI" pitchFamily="34" charset="0"/>
              </a:rPr>
              <a:t>(</a:t>
            </a:r>
            <a:r>
              <a:rPr lang="hr-HR" sz="16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600" dirty="0" smtClean="0">
                <a:latin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hr-HR" sz="1600" dirty="0" smtClean="0">
                <a:latin typeface="Segoe UI" pitchFamily="34" charset="0"/>
                <a:cs typeface="Segoe UI" pitchFamily="34" charset="0"/>
              </a:rPr>
              <a:t>) </a:t>
            </a:r>
            <a:r>
              <a:rPr lang="hr-HR" sz="1600" b="1" dirty="0" smtClean="0">
                <a:latin typeface="Segoe UI" pitchFamily="34" charset="0"/>
                <a:cs typeface="Segoe UI" pitchFamily="34" charset="0"/>
              </a:rPr>
              <a:t>č</a:t>
            </a: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l. 25.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Ocjena prihvatljivosti za područje ekološke mreže sastoji se od: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prethodne ocjene prihvatljivosti (Prethodna ocjena),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glavne ocjene prihvatljivosti (Glavna ocjena) 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utvrđivanja prevladavajućega javnog interesa i odobravanja zahvata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sz="1600" dirty="0" smtClean="0"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hr-HR" sz="1600" dirty="0" smtClean="0"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uz kompenzacijske uvjete.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4"/>
          <p:cNvSpPr>
            <a:spLocks noChangeShapeType="1"/>
          </p:cNvSpPr>
          <p:nvPr/>
        </p:nvSpPr>
        <p:spPr bwMode="auto">
          <a:xfrm>
            <a:off x="5724525" y="3357563"/>
            <a:ext cx="26638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6911975" y="5572125"/>
            <a:ext cx="2232025" cy="1285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>
              <a:latin typeface="Arial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539552" y="835115"/>
            <a:ext cx="4968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b="1" dirty="0" smtClean="0">
                <a:latin typeface="Segoe UI" pitchFamily="34" charset="0"/>
                <a:cs typeface="Segoe UI" pitchFamily="34" charset="0"/>
              </a:rPr>
              <a:t>Mjere očuvanja NATURA 2000 područja</a:t>
            </a:r>
            <a:endParaRPr lang="pl-PL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042988" y="1487686"/>
            <a:ext cx="7086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sz="1600" dirty="0">
              <a:latin typeface="Segoe UI" pitchFamily="34" charset="0"/>
              <a:cs typeface="Segoe UI" pitchFamily="34" charset="0"/>
            </a:endParaRPr>
          </a:p>
          <a:p>
            <a:r>
              <a:rPr lang="hr-HR" sz="1600" dirty="0">
                <a:latin typeface="Segoe UI" pitchFamily="34" charset="0"/>
                <a:cs typeface="Segoe UI" pitchFamily="34" charset="0"/>
              </a:rPr>
              <a:t>(</a:t>
            </a:r>
            <a:r>
              <a:rPr lang="hr-HR" sz="1600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600" dirty="0">
                <a:latin typeface="Segoe UI" pitchFamily="34" charset="0"/>
                <a:cs typeface="Segoe UI" pitchFamily="34" charset="0"/>
              </a:rPr>
              <a:t>) </a:t>
            </a:r>
            <a:r>
              <a:rPr lang="hr-HR" sz="1600" b="1" dirty="0">
                <a:latin typeface="Segoe UI" pitchFamily="34" charset="0"/>
                <a:cs typeface="Segoe UI" pitchFamily="34" charset="0"/>
              </a:rPr>
              <a:t>prikladni planovi upravljanja</a:t>
            </a:r>
            <a:r>
              <a:rPr lang="hr-HR" sz="1600" dirty="0">
                <a:latin typeface="Segoe UI" pitchFamily="34" charset="0"/>
                <a:cs typeface="Segoe UI" pitchFamily="34" charset="0"/>
              </a:rPr>
              <a:t>, prilagođeni  - integrirani u druge</a:t>
            </a:r>
          </a:p>
          <a:p>
            <a:r>
              <a:rPr lang="hr-HR" sz="1600" dirty="0">
                <a:latin typeface="Segoe UI" pitchFamily="34" charset="0"/>
                <a:cs typeface="Segoe UI" pitchFamily="34" charset="0"/>
              </a:rPr>
              <a:t>      sektorske planove (npr: ŠGP) ili posebno namijenjeni za NATURA </a:t>
            </a:r>
          </a:p>
          <a:p>
            <a:r>
              <a:rPr lang="hr-HR" sz="1600" dirty="0">
                <a:latin typeface="Segoe UI" pitchFamily="34" charset="0"/>
                <a:cs typeface="Segoe UI" pitchFamily="34" charset="0"/>
              </a:rPr>
              <a:t>      područje /lokalitet radi očuvanja ciljnih vrsta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11188" y="1392833"/>
            <a:ext cx="1944687" cy="307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  <a:defRPr/>
            </a:pPr>
            <a:r>
              <a:rPr lang="hr-HR" sz="14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OSNOVNE MJERE</a:t>
            </a:r>
          </a:p>
        </p:txBody>
      </p:sp>
      <p:sp>
        <p:nvSpPr>
          <p:cNvPr id="16391" name="Rectangle 1"/>
          <p:cNvSpPr>
            <a:spLocks noChangeArrowheads="1"/>
          </p:cNvSpPr>
          <p:nvPr/>
        </p:nvSpPr>
        <p:spPr bwMode="auto">
          <a:xfrm>
            <a:off x="450850" y="5049838"/>
            <a:ext cx="3689350" cy="11684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l-PL" sz="1400" b="1">
                <a:solidFill>
                  <a:srgbClr val="0D0D0D"/>
                </a:solidFill>
                <a:latin typeface="Segoe UI" pitchFamily="34" charset="0"/>
                <a:cs typeface="Segoe UI" pitchFamily="34" charset="0"/>
              </a:rPr>
              <a:t>Mjere očuvanja </a:t>
            </a:r>
            <a:r>
              <a:rPr lang="pl-PL" sz="1400">
                <a:solidFill>
                  <a:srgbClr val="0D0D0D"/>
                </a:solidFill>
                <a:latin typeface="Segoe UI" pitchFamily="34" charset="0"/>
                <a:cs typeface="Segoe UI" pitchFamily="34" charset="0"/>
              </a:rPr>
              <a:t>ugroženih i rijetkih stanišnih tipova iz </a:t>
            </a:r>
            <a:r>
              <a:rPr lang="pl-PL" sz="1400" b="1">
                <a:solidFill>
                  <a:srgbClr val="0D0D0D"/>
                </a:solidFill>
                <a:latin typeface="Segoe UI" pitchFamily="34" charset="0"/>
                <a:cs typeface="Segoe UI" pitchFamily="34" charset="0"/>
              </a:rPr>
              <a:t>Pravilnika o vrstama stanišnih tipova, karti staništa i rijetkim stanišnim tipovima te o mjerama za očuvanje stanišnih tipova (Prilog III)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30563" y="3560763"/>
            <a:ext cx="2493962" cy="9159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NATURA 2000 </a:t>
            </a:r>
          </a:p>
          <a:p>
            <a:pPr algn="ctr">
              <a:defRPr/>
            </a:pPr>
            <a:r>
              <a:rPr lang="hr-HR" sz="1600" b="1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MJERE OČUVANJA</a:t>
            </a:r>
          </a:p>
        </p:txBody>
      </p:sp>
      <p:cxnSp>
        <p:nvCxnSpPr>
          <p:cNvPr id="15" name="Elbow Connector 14"/>
          <p:cNvCxnSpPr/>
          <p:nvPr/>
        </p:nvCxnSpPr>
        <p:spPr>
          <a:xfrm rot="10800000" flipV="1">
            <a:off x="5724525" y="3357563"/>
            <a:ext cx="936625" cy="5889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29"/>
          <p:cNvCxnSpPr>
            <a:endCxn id="14" idx="1"/>
          </p:cNvCxnSpPr>
          <p:nvPr/>
        </p:nvCxnSpPr>
        <p:spPr>
          <a:xfrm rot="16200000" flipH="1">
            <a:off x="2566988" y="3354388"/>
            <a:ext cx="228600" cy="109855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76250" y="3068638"/>
            <a:ext cx="2493963" cy="7207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b="1" dirty="0">
                <a:latin typeface="Segoe UI" pitchFamily="34" charset="0"/>
                <a:ea typeface="Tahoma" pitchFamily="34" charset="0"/>
                <a:cs typeface="Segoe UI" pitchFamily="34" charset="0"/>
              </a:rPr>
              <a:t>OPĆE MJERE</a:t>
            </a:r>
          </a:p>
          <a:p>
            <a:pPr algn="ctr">
              <a:defRPr/>
            </a:pPr>
            <a:r>
              <a:rPr lang="hr-HR" sz="1400" dirty="0">
                <a:latin typeface="Segoe UI" pitchFamily="34" charset="0"/>
                <a:ea typeface="Tahoma" pitchFamily="34" charset="0"/>
                <a:cs typeface="Segoe UI" pitchFamily="34" charset="0"/>
              </a:rPr>
              <a:t>Pravilnik ... (NN 7/06)</a:t>
            </a:r>
            <a:endParaRPr lang="en-GB" sz="14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83288" y="2781300"/>
            <a:ext cx="2405062" cy="720725"/>
          </a:xfrm>
          <a:prstGeom prst="rect">
            <a:avLst/>
          </a:prstGeom>
          <a:solidFill>
            <a:srgbClr val="C0F737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b="1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POSEBNE MJERE ....</a:t>
            </a:r>
          </a:p>
          <a:p>
            <a:pPr algn="ctr">
              <a:defRPr/>
            </a:pPr>
            <a:r>
              <a:rPr lang="hr-HR" sz="14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- najavljeni Pravilnik (ptice!) </a:t>
            </a:r>
          </a:p>
          <a:p>
            <a:pPr algn="ctr">
              <a:defRPr/>
            </a:pPr>
            <a:r>
              <a:rPr lang="hr-HR" sz="14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403350" y="3789363"/>
            <a:ext cx="0" cy="1079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11863" y="4533900"/>
            <a:ext cx="2808287" cy="2063750"/>
            <a:chOff x="6997" y="11497"/>
            <a:chExt cx="4320" cy="3420"/>
          </a:xfrm>
        </p:grpSpPr>
        <p:pic>
          <p:nvPicPr>
            <p:cNvPr id="163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97" y="11497"/>
              <a:ext cx="4320" cy="3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0" name="Text Box 4"/>
            <p:cNvSpPr txBox="1">
              <a:spLocks noChangeArrowheads="1"/>
            </p:cNvSpPr>
            <p:nvPr/>
          </p:nvSpPr>
          <p:spPr bwMode="auto">
            <a:xfrm>
              <a:off x="10777" y="11497"/>
              <a:ext cx="5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r-Latn-CS">
                <a:latin typeface="Arial" pitchFamily="34" charset="0"/>
              </a:endParaRPr>
            </a:p>
          </p:txBody>
        </p:sp>
      </p:grp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3419872" cy="307777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)  Zakon o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zaštiti prirode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NN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80/13</a:t>
            </a:r>
            <a:endParaRPr lang="hr-HR" sz="1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4"/>
          <p:cNvSpPr>
            <a:spLocks noChangeShapeType="1"/>
          </p:cNvSpPr>
          <p:nvPr/>
        </p:nvSpPr>
        <p:spPr bwMode="auto">
          <a:xfrm>
            <a:off x="5724525" y="3357563"/>
            <a:ext cx="26638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467544" y="683404"/>
            <a:ext cx="5688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b="1" dirty="0" smtClean="0">
                <a:latin typeface="Segoe UI" pitchFamily="34" charset="0"/>
                <a:cs typeface="Segoe UI" pitchFamily="34" charset="0"/>
              </a:rPr>
              <a:t>Mjere očuvanja NATURA 2000 područja</a:t>
            </a:r>
            <a:endParaRPr lang="pl-PL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116013" y="1412875"/>
            <a:ext cx="7704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dirty="0">
                <a:latin typeface="Segoe UI" pitchFamily="34" charset="0"/>
                <a:cs typeface="Segoe UI" pitchFamily="34" charset="0"/>
              </a:rPr>
              <a:t>(</a:t>
            </a:r>
            <a:r>
              <a:rPr lang="hr-HR" sz="1600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600" dirty="0">
                <a:latin typeface="Segoe UI" pitchFamily="34" charset="0"/>
                <a:cs typeface="Segoe UI" pitchFamily="34" charset="0"/>
                <a:sym typeface="Wingdings" pitchFamily="2" charset="2"/>
              </a:rPr>
              <a:t> </a:t>
            </a:r>
            <a:r>
              <a:rPr lang="hr-HR" sz="1600" dirty="0">
                <a:latin typeface="Segoe UI" pitchFamily="34" charset="0"/>
                <a:cs typeface="Segoe UI" pitchFamily="34" charset="0"/>
              </a:rPr>
              <a:t>) </a:t>
            </a:r>
            <a:r>
              <a:rPr lang="hr-HR" sz="1600" b="1" dirty="0">
                <a:latin typeface="Segoe UI" pitchFamily="34" charset="0"/>
                <a:cs typeface="Segoe UI" pitchFamily="34" charset="0"/>
              </a:rPr>
              <a:t>ocjena prihvatljivosti zahvata za prirodu </a:t>
            </a:r>
            <a:r>
              <a:rPr lang="hr-HR" sz="1600" dirty="0">
                <a:latin typeface="Segoe UI" pitchFamily="34" charset="0"/>
                <a:cs typeface="Segoe UI" pitchFamily="34" charset="0"/>
              </a:rPr>
              <a:t>za planove, projekte i zahvate </a:t>
            </a:r>
          </a:p>
          <a:p>
            <a:r>
              <a:rPr lang="hr-HR" sz="1600" dirty="0">
                <a:latin typeface="Segoe UI" pitchFamily="34" charset="0"/>
                <a:cs typeface="Segoe UI" pitchFamily="34" charset="0"/>
              </a:rPr>
              <a:t>       koji mogu utjecati (</a:t>
            </a:r>
            <a:r>
              <a:rPr lang="hr-HR" sz="1600" b="1" dirty="0">
                <a:latin typeface="Segoe UI" pitchFamily="34" charset="0"/>
                <a:cs typeface="Segoe UI" pitchFamily="34" charset="0"/>
              </a:rPr>
              <a:t>imati bitne negativne učinke</a:t>
            </a:r>
            <a:r>
              <a:rPr lang="hr-HR" sz="1600" dirty="0">
                <a:latin typeface="Segoe UI" pitchFamily="34" charset="0"/>
                <a:cs typeface="Segoe UI" pitchFamily="34" charset="0"/>
              </a:rPr>
              <a:t>) na NATURA područje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39552" y="1106389"/>
            <a:ext cx="1873250" cy="306387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  <a:defRPr/>
            </a:pPr>
            <a:r>
              <a:rPr lang="hr-HR" sz="1400" dirty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DODATNE MJERE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116013" y="2312988"/>
            <a:ext cx="7129462" cy="181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hr-HR" sz="1600" dirty="0">
                <a:latin typeface="Segoe UI" pitchFamily="34" charset="0"/>
                <a:cs typeface="Segoe UI" pitchFamily="34" charset="0"/>
              </a:rPr>
              <a:t>Ocjena prihvatljivosti  provodi se </a:t>
            </a:r>
            <a:r>
              <a:rPr lang="hr-HR" sz="1600" b="1" dirty="0">
                <a:latin typeface="Segoe UI" pitchFamily="34" charset="0"/>
                <a:cs typeface="Segoe UI" pitchFamily="34" charset="0"/>
              </a:rPr>
              <a:t>u 3 faze:</a:t>
            </a:r>
          </a:p>
          <a:p>
            <a:pPr eaLnBrk="0" hangingPunct="0">
              <a:defRPr/>
            </a:pPr>
            <a:r>
              <a:rPr lang="hr-HR" sz="1600" dirty="0">
                <a:latin typeface="Segoe UI" pitchFamily="34" charset="0"/>
                <a:cs typeface="Segoe UI" pitchFamily="34" charset="0"/>
              </a:rPr>
              <a:t/>
            </a:r>
            <a:br>
              <a:rPr lang="hr-HR" sz="1600" dirty="0">
                <a:latin typeface="Segoe UI" pitchFamily="34" charset="0"/>
                <a:cs typeface="Segoe UI" pitchFamily="34" charset="0"/>
              </a:rPr>
            </a:br>
            <a:r>
              <a:rPr lang="hr-HR" sz="1600" dirty="0">
                <a:latin typeface="Segoe UI" pitchFamily="34" charset="0"/>
                <a:cs typeface="Segoe UI" pitchFamily="34" charset="0"/>
              </a:rPr>
              <a:t>	1. </a:t>
            </a:r>
            <a:r>
              <a:rPr lang="hr-HR" sz="1600" b="1" dirty="0">
                <a:latin typeface="Segoe UI" pitchFamily="34" charset="0"/>
                <a:cs typeface="Segoe UI" pitchFamily="34" charset="0"/>
              </a:rPr>
              <a:t>Prethodna ocjena</a:t>
            </a:r>
            <a:r>
              <a:rPr lang="hr-HR" sz="1600" dirty="0">
                <a:latin typeface="Segoe UI" pitchFamily="34" charset="0"/>
                <a:cs typeface="Segoe UI" pitchFamily="34" charset="0"/>
              </a:rPr>
              <a:t/>
            </a:r>
            <a:br>
              <a:rPr lang="hr-HR" sz="1600" dirty="0">
                <a:latin typeface="Segoe UI" pitchFamily="34" charset="0"/>
                <a:cs typeface="Segoe UI" pitchFamily="34" charset="0"/>
              </a:rPr>
            </a:br>
            <a:r>
              <a:rPr lang="hr-HR" sz="1600" dirty="0">
                <a:latin typeface="Segoe UI" pitchFamily="34" charset="0"/>
                <a:cs typeface="Segoe UI" pitchFamily="34" charset="0"/>
              </a:rPr>
              <a:t>	2. </a:t>
            </a:r>
            <a:r>
              <a:rPr lang="hr-HR" sz="1600" b="1" dirty="0">
                <a:latin typeface="Segoe UI" pitchFamily="34" charset="0"/>
                <a:cs typeface="Segoe UI" pitchFamily="34" charset="0"/>
              </a:rPr>
              <a:t>Glavna ocjena </a:t>
            </a:r>
            <a:r>
              <a:rPr lang="hr-HR" sz="1600" dirty="0">
                <a:latin typeface="Segoe UI" pitchFamily="34" charset="0"/>
                <a:cs typeface="Segoe UI" pitchFamily="34" charset="0"/>
              </a:rPr>
              <a:t>s ocjenom drugih pogodnih mogućnosti</a:t>
            </a:r>
          </a:p>
          <a:p>
            <a:pPr eaLnBrk="0" hangingPunct="0">
              <a:defRPr/>
            </a:pPr>
            <a:r>
              <a:rPr lang="hr-HR" sz="1600" dirty="0">
                <a:latin typeface="Segoe UI" pitchFamily="34" charset="0"/>
                <a:cs typeface="Segoe UI" pitchFamily="34" charset="0"/>
              </a:rPr>
              <a:t>           i mjerama ublažavanja</a:t>
            </a:r>
            <a:br>
              <a:rPr lang="hr-HR" sz="1600" dirty="0">
                <a:latin typeface="Segoe UI" pitchFamily="34" charset="0"/>
                <a:cs typeface="Segoe UI" pitchFamily="34" charset="0"/>
              </a:rPr>
            </a:br>
            <a:r>
              <a:rPr lang="hr-HR" sz="1600" dirty="0">
                <a:latin typeface="Segoe UI" pitchFamily="34" charset="0"/>
                <a:cs typeface="Segoe UI" pitchFamily="34" charset="0"/>
              </a:rPr>
              <a:t>	3. </a:t>
            </a:r>
            <a:r>
              <a:rPr lang="hr-HR" sz="1600" b="1" dirty="0">
                <a:latin typeface="Segoe UI" pitchFamily="34" charset="0"/>
                <a:cs typeface="Segoe UI" pitchFamily="34" charset="0"/>
              </a:rPr>
              <a:t>Utvrđivanje prevladavajućeg javnog interesa </a:t>
            </a:r>
            <a:r>
              <a:rPr lang="hr-HR" sz="1600" dirty="0">
                <a:latin typeface="Segoe UI" pitchFamily="34" charset="0"/>
                <a:cs typeface="Segoe UI" pitchFamily="34" charset="0"/>
              </a:rPr>
              <a:t>i </a:t>
            </a:r>
          </a:p>
          <a:p>
            <a:pPr eaLnBrk="0" hangingPunct="0">
              <a:defRPr/>
            </a:pPr>
            <a:r>
              <a:rPr lang="hr-HR" sz="1600" dirty="0">
                <a:latin typeface="Segoe UI" pitchFamily="34" charset="0"/>
                <a:cs typeface="Segoe UI" pitchFamily="34" charset="0"/>
              </a:rPr>
              <a:t>                   </a:t>
            </a:r>
            <a:r>
              <a:rPr lang="hr-HR" sz="1600" b="1" dirty="0">
                <a:latin typeface="Segoe UI" pitchFamily="34" charset="0"/>
                <a:cs typeface="Segoe UI" pitchFamily="34" charset="0"/>
              </a:rPr>
              <a:t>kompenzacijskih uvjeta</a:t>
            </a: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1042988" y="4508500"/>
            <a:ext cx="7200900" cy="157003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>
                <a:latin typeface="Tahoma" pitchFamily="34" charset="0"/>
                <a:cs typeface="Tahoma" pitchFamily="34" charset="0"/>
              </a:rPr>
              <a:t>(</a:t>
            </a:r>
            <a:r>
              <a:rPr lang="hr-HR" sz="160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</a:t>
            </a:r>
            <a:r>
              <a:rPr lang="hr-HR" sz="1600"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hr-HR" sz="1600">
                <a:latin typeface="Tahoma" pitchFamily="34" charset="0"/>
                <a:cs typeface="Tahoma" pitchFamily="34" charset="0"/>
              </a:rPr>
              <a:t>) Šumarstvo:  </a:t>
            </a:r>
          </a:p>
          <a:p>
            <a:r>
              <a:rPr lang="hr-HR" sz="1600">
                <a:latin typeface="Tahoma" pitchFamily="34" charset="0"/>
                <a:cs typeface="Tahoma" pitchFamily="34" charset="0"/>
              </a:rPr>
              <a:t>	svi zahvati za koje je obvezan PUO po Zakonu o okolišu</a:t>
            </a:r>
          </a:p>
          <a:p>
            <a:r>
              <a:rPr lang="hr-HR" sz="1600">
                <a:latin typeface="Tahoma" pitchFamily="34" charset="0"/>
                <a:cs typeface="Tahoma" pitchFamily="34" charset="0"/>
              </a:rPr>
              <a:t>	svi zahvati unutar granica Natura 2000 ekološke mreže </a:t>
            </a:r>
          </a:p>
          <a:p>
            <a:r>
              <a:rPr lang="hr-HR" sz="1600">
                <a:latin typeface="Tahoma" pitchFamily="34" charset="0"/>
                <a:cs typeface="Tahoma" pitchFamily="34" charset="0"/>
              </a:rPr>
              <a:t>	svi zahvati u EU financiranim projektima</a:t>
            </a:r>
          </a:p>
          <a:p>
            <a:endParaRPr lang="hr-HR" sz="1600">
              <a:latin typeface="Tahoma" pitchFamily="34" charset="0"/>
              <a:cs typeface="Tahoma" pitchFamily="34" charset="0"/>
            </a:endParaRPr>
          </a:p>
          <a:p>
            <a:r>
              <a:rPr lang="hr-HR" sz="1600">
                <a:latin typeface="Tahoma" pitchFamily="34" charset="0"/>
                <a:cs typeface="Tahoma" pitchFamily="34" charset="0"/>
              </a:rPr>
              <a:t>! : šumske ceste, eksploatacija min. sirovina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06957" y="4365104"/>
            <a:ext cx="1077411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hr-HR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VAŽNO !</a:t>
            </a:r>
          </a:p>
        </p:txBody>
      </p:sp>
      <p:pic>
        <p:nvPicPr>
          <p:cNvPr id="1946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495925"/>
            <a:ext cx="1657350" cy="1089025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3419872" cy="307777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)  Zakon o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zaštiti prirode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NN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80/13</a:t>
            </a:r>
            <a:endParaRPr lang="hr-HR" sz="1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~AUT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5564188"/>
            <a:ext cx="15716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71600" y="2344911"/>
            <a:ext cx="7215187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endParaRPr lang="hr-HR" sz="1600" b="1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>
              <a:defRPr/>
            </a:pPr>
            <a:r>
              <a:rPr lang="hr-HR" sz="1600" b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hr-HR" sz="1600" b="1">
                <a:solidFill>
                  <a:srgbClr val="00B050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600" b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) Dopušteno</a:t>
            </a:r>
          </a:p>
          <a:p>
            <a:pPr marL="342900" indent="-342900">
              <a:defRPr/>
            </a:pPr>
            <a:r>
              <a:rPr lang="hr-HR" sz="16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	&gt; dopušteno bez posebnih uvjeta </a:t>
            </a:r>
          </a:p>
          <a:p>
            <a:pPr marL="342900" indent="-342900">
              <a:defRPr/>
            </a:pPr>
            <a:r>
              <a:rPr lang="hr-HR" sz="16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	&gt; dopušteno uz posebne uvjete</a:t>
            </a:r>
            <a:endParaRPr lang="hr-HR" sz="1600" b="1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>
              <a:defRPr/>
            </a:pPr>
            <a:endParaRPr lang="hr-HR" sz="1600" b="1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>
              <a:defRPr/>
            </a:pPr>
            <a:r>
              <a:rPr lang="hr-HR" sz="1600" b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hr-HR" sz="1600" b="1">
                <a:solidFill>
                  <a:srgbClr val="FF0000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600" b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) Nedopušteno </a:t>
            </a:r>
            <a:r>
              <a:rPr lang="hr-HR" sz="1600" b="1">
                <a:solidFill>
                  <a:srgbClr val="000000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</a:t>
            </a:r>
            <a:r>
              <a:rPr lang="hr-HR" sz="1600" b="1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hr-HR" sz="16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ispitivanje prevladavajućeg javnog interesa  </a:t>
            </a:r>
          </a:p>
          <a:p>
            <a:pPr marL="342900" indent="-342900">
              <a:defRPr/>
            </a:pPr>
            <a:r>
              <a:rPr lang="hr-HR" sz="16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	&gt; dopušteno uz kompenzacijske uvjete</a:t>
            </a:r>
          </a:p>
          <a:p>
            <a:pPr marL="342900" indent="-342900">
              <a:defRPr/>
            </a:pPr>
            <a:r>
              <a:rPr lang="hr-HR" sz="16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	&gt; nedopušteno </a:t>
            </a: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611560" y="1253371"/>
            <a:ext cx="6264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b="1" dirty="0" smtClean="0">
                <a:latin typeface="Segoe UI" pitchFamily="34" charset="0"/>
                <a:cs typeface="Segoe UI" pitchFamily="34" charset="0"/>
              </a:rPr>
              <a:t>Ocjena prihvatljivosti zahvata za područja NATURA 2000 </a:t>
            </a:r>
            <a:endParaRPr lang="pl-PL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27125" y="1840086"/>
            <a:ext cx="1943100" cy="307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42900" indent="-342900" algn="ctr">
              <a:defRPr/>
            </a:pPr>
            <a:r>
              <a:rPr lang="hr-HR" sz="1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MOGUĆI SCENARIJI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3419872" cy="307777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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)  Zakon o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zaštiti prirode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hr-HR" sz="1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NN </a:t>
            </a:r>
            <a:r>
              <a:rPr lang="hr-HR" sz="1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80/13</a:t>
            </a:r>
            <a:endParaRPr lang="hr-HR" sz="1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1832</TotalTime>
  <Words>1584</Words>
  <Application>Microsoft Office PowerPoint</Application>
  <PresentationFormat>On-screen Show (4:3)</PresentationFormat>
  <Paragraphs>286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Darko Bakšić</dc:creator>
  <cp:lastModifiedBy>Ivan Martinic</cp:lastModifiedBy>
  <cp:revision>166</cp:revision>
  <dcterms:created xsi:type="dcterms:W3CDTF">2008-11-17T09:45:06Z</dcterms:created>
  <dcterms:modified xsi:type="dcterms:W3CDTF">2013-10-03T12:26:12Z</dcterms:modified>
</cp:coreProperties>
</file>